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sldIdLst>
    <p:sldId id="386" r:id="rId2"/>
    <p:sldId id="387" r:id="rId3"/>
    <p:sldId id="358" r:id="rId4"/>
    <p:sldId id="359" r:id="rId5"/>
    <p:sldId id="360" r:id="rId6"/>
    <p:sldId id="361" r:id="rId7"/>
    <p:sldId id="388" r:id="rId8"/>
    <p:sldId id="363" r:id="rId9"/>
    <p:sldId id="365" r:id="rId10"/>
    <p:sldId id="362" r:id="rId11"/>
    <p:sldId id="366" r:id="rId12"/>
    <p:sldId id="389" r:id="rId13"/>
    <p:sldId id="378" r:id="rId14"/>
    <p:sldId id="382" r:id="rId15"/>
    <p:sldId id="384" r:id="rId16"/>
    <p:sldId id="390" r:id="rId17"/>
    <p:sldId id="396" r:id="rId18"/>
    <p:sldId id="399" r:id="rId19"/>
    <p:sldId id="380" r:id="rId20"/>
    <p:sldId id="381" r:id="rId21"/>
    <p:sldId id="393" r:id="rId22"/>
    <p:sldId id="394" r:id="rId23"/>
    <p:sldId id="395" r:id="rId24"/>
    <p:sldId id="397" r:id="rId25"/>
    <p:sldId id="398" r:id="rId26"/>
    <p:sldId id="400" r:id="rId27"/>
    <p:sldId id="379" r:id="rId28"/>
    <p:sldId id="385" r:id="rId29"/>
    <p:sldId id="391" r:id="rId30"/>
    <p:sldId id="392" r:id="rId31"/>
    <p:sldId id="401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FF"/>
    <a:srgbClr val="009900"/>
    <a:srgbClr val="C562FF"/>
    <a:srgbClr val="11FF5D"/>
    <a:srgbClr val="AF8461"/>
    <a:srgbClr val="AF839F"/>
    <a:srgbClr val="55B5B4"/>
    <a:srgbClr val="359BD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2" autoAdjust="0"/>
    <p:restoredTop sz="91554" autoAdjust="0"/>
  </p:normalViewPr>
  <p:slideViewPr>
    <p:cSldViewPr>
      <p:cViewPr>
        <p:scale>
          <a:sx n="97" d="100"/>
          <a:sy n="97" d="100"/>
        </p:scale>
        <p:origin x="65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20D45-860B-49A2-8961-C3676DD7A8A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993F1-6D8D-4878-BEA4-6EBA3F33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378560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811026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243491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675957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C32602E0-A257-354E-A597-0A4D47E91B7A}" type="slidenum">
              <a:rPr lang="en-US" sz="1200" b="0">
                <a:solidFill>
                  <a:prstClr val="black"/>
                </a:solidFill>
                <a:latin typeface="Times New Roman" charset="0"/>
              </a:rPr>
              <a:pPr eaLnBrk="1" hangingPunct="1"/>
              <a:t>3</a:t>
            </a:fld>
            <a:endParaRPr lang="en-US" sz="1200" b="0">
              <a:solidFill>
                <a:prstClr val="black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378560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811026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243491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675957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628B691B-0CE2-1944-B4D2-D2F6934A3A3B}" type="slidenum">
              <a:rPr lang="en-US" sz="1200" b="0">
                <a:solidFill>
                  <a:prstClr val="black"/>
                </a:solidFill>
                <a:latin typeface="Times New Roman" charset="0"/>
              </a:rPr>
              <a:pPr eaLnBrk="1" hangingPunct="1"/>
              <a:t>4</a:t>
            </a:fld>
            <a:endParaRPr lang="en-US" sz="1200" b="0">
              <a:solidFill>
                <a:prstClr val="black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3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378560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811026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243491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675957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75750DFC-86A0-6F42-87EB-A773BEC78FBE}" type="slidenum">
              <a:rPr lang="en-US" sz="1200" b="0">
                <a:solidFill>
                  <a:prstClr val="black"/>
                </a:solidFill>
                <a:latin typeface="Times New Roman" charset="0"/>
              </a:rPr>
              <a:pPr eaLnBrk="1" hangingPunct="1"/>
              <a:t>5</a:t>
            </a:fld>
            <a:endParaRPr lang="en-US" sz="1200" b="0">
              <a:solidFill>
                <a:prstClr val="black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2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378560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811026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243491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675957" indent="-216233" algn="ct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C2E75194-531F-9744-A914-DCFC637C973D}" type="slidenum">
              <a:rPr lang="en-US" sz="1200" b="0">
                <a:solidFill>
                  <a:prstClr val="black"/>
                </a:solidFill>
                <a:latin typeface="Times New Roman" charset="0"/>
              </a:rPr>
              <a:pPr eaLnBrk="1" hangingPunct="1"/>
              <a:t>8</a:t>
            </a:fld>
            <a:endParaRPr lang="en-US" sz="1200" b="0">
              <a:solidFill>
                <a:prstClr val="black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4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2057400"/>
            <a:ext cx="6400800" cy="1104900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3352800"/>
            <a:ext cx="6400800" cy="1447800"/>
          </a:xfrm>
        </p:spPr>
        <p:txBody>
          <a:bodyPr/>
          <a:lstStyle>
            <a:lvl1pPr marL="0" indent="0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i="1" dirty="0" err="1">
                <a:latin typeface="Palatino Linotype" pitchFamily="18" charset="0"/>
              </a:rPr>
              <a:t>Irfan</a:t>
            </a:r>
            <a:r>
              <a:rPr lang="en-US" b="1" i="1" dirty="0">
                <a:latin typeface="Palatino Linotype" pitchFamily="18" charset="0"/>
              </a:rPr>
              <a:t> Ali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9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0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190500"/>
            <a:ext cx="2190750" cy="6107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" y="190500"/>
            <a:ext cx="6419850" cy="6107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9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69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970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884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4258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347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22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40733" y="562968"/>
            <a:ext cx="7615643" cy="359569"/>
          </a:xfrm>
        </p:spPr>
        <p:txBody>
          <a:bodyPr>
            <a:normAutofit/>
          </a:bodyPr>
          <a:lstStyle>
            <a:lvl1pPr marL="0" indent="0">
              <a:buNone/>
              <a:defRPr lang="tr-TR" sz="1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SUBTITLE</a:t>
            </a:r>
            <a:endParaRPr lang="tr-TR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>
            <a:lvl1pPr marL="0" indent="0">
              <a:buNone/>
              <a:defRPr lang="tr-TR" sz="2000" b="1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tr-TR" dirty="0" smtClean="0"/>
              <a:t>TITLE</a:t>
            </a:r>
            <a:endParaRPr lang="tr-TR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-108520" y="502961"/>
            <a:ext cx="925252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204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8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77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1143000"/>
            <a:ext cx="4305300" cy="5154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5300" cy="5154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4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2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2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3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453053" y="6514596"/>
            <a:ext cx="23789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tabLst>
                <a:tab pos="450850" algn="l"/>
              </a:tabLst>
              <a:defRPr/>
            </a:pPr>
            <a:fld id="{23986C6D-762C-4431-8B06-52AE591299BE}" type="slidenum">
              <a:rPr lang="en-US" sz="1200" b="1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tabLst>
                  <a:tab pos="450850" algn="l"/>
                </a:tabLst>
                <a:defRPr/>
              </a:pPr>
              <a:t>‹#›</a:t>
            </a:fld>
            <a:r>
              <a:rPr lang="en-US" sz="1200" b="1" dirty="0" smtClean="0">
                <a:solidFill>
                  <a:schemeClr val="bg1"/>
                </a:solidFill>
              </a:rPr>
              <a:t>	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5"/>
          <p:cNvSpPr txBox="1">
            <a:spLocks noChangeArrowheads="1"/>
          </p:cNvSpPr>
          <p:nvPr userDrawn="1"/>
        </p:nvSpPr>
        <p:spPr bwMode="auto">
          <a:xfrm>
            <a:off x="228600" y="6381750"/>
            <a:ext cx="434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ts val="800"/>
              </a:lnSpc>
            </a:pPr>
            <a:endParaRPr lang="en-US" sz="800">
              <a:solidFill>
                <a:srgbClr val="FFFFFF"/>
              </a:solidFill>
            </a:endParaRPr>
          </a:p>
          <a:p>
            <a:pPr>
              <a:lnSpc>
                <a:spcPts val="800"/>
              </a:lnSpc>
            </a:pPr>
            <a:endParaRPr lang="en-US" sz="800">
              <a:solidFill>
                <a:srgbClr val="FFFFFF"/>
              </a:solidFill>
            </a:endParaRPr>
          </a:p>
          <a:p>
            <a:pPr>
              <a:lnSpc>
                <a:spcPts val="800"/>
              </a:lnSpc>
            </a:pPr>
            <a:r>
              <a:rPr lang="en-US" sz="1400" b="1" i="1">
                <a:solidFill>
                  <a:srgbClr val="FFFFFF"/>
                </a:solidFill>
                <a:latin typeface="Times New Roman" pitchFamily="18" charset="0"/>
              </a:rPr>
              <a:t>Irfan Ali</a:t>
            </a: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0500" y="190500"/>
            <a:ext cx="6896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143000"/>
            <a:ext cx="8763000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9"/>
          <p:cNvSpPr>
            <a:spLocks noChangeArrowheads="1"/>
          </p:cNvSpPr>
          <p:nvPr/>
        </p:nvSpPr>
        <p:spPr bwMode="auto">
          <a:xfrm>
            <a:off x="3789363" y="65341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fld id="{A527A0C2-82F8-4C50-BF32-40BB63693641}" type="slidenum">
              <a:rPr lang="en-US" sz="1200" b="1">
                <a:solidFill>
                  <a:schemeClr val="bg1"/>
                </a:solidFill>
              </a:rPr>
              <a:pPr algn="ctr" eaLnBrk="0" hangingPunct="0"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i="1" dirty="0" err="1">
                <a:latin typeface="Palatino Linotype" pitchFamily="18" charset="0"/>
              </a:rPr>
              <a:t>Irfan</a:t>
            </a:r>
            <a:r>
              <a:rPr lang="en-US" b="1" i="1" dirty="0">
                <a:latin typeface="Palatino Linotype" pitchFamily="18" charset="0"/>
              </a:rPr>
              <a:t> Ali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7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2" r:id="rId18"/>
    <p:sldLayoutId id="2147483763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/>
          <a:ea typeface="+mj-ea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400" b="0">
          <a:solidFill>
            <a:schemeClr val="tx1"/>
          </a:solidFill>
          <a:latin typeface="Calibri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0">
          <a:solidFill>
            <a:schemeClr val="tx1"/>
          </a:solidFill>
          <a:latin typeface="Calibri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0">
          <a:solidFill>
            <a:schemeClr val="tx1"/>
          </a:solidFill>
          <a:latin typeface="Calibri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b="0">
          <a:solidFill>
            <a:schemeClr val="tx1"/>
          </a:solidFill>
          <a:latin typeface="Calibri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Software Defined Networks (SDN)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altLang="ja-JP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Irfan 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</a:t>
            </a:r>
          </a:p>
          <a:p>
            <a:pPr>
              <a:buNone/>
            </a:pPr>
            <a:endParaRPr lang="en-US" altLang="ja-JP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ja-JP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ja-JP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ja-JP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Slides adapted from Prof. </a:t>
            </a:r>
            <a:r>
              <a:rPr lang="en-US" altLang="ja-JP" sz="2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Berk</a:t>
            </a:r>
            <a:r>
              <a:rPr lang="en-US" altLang="ja-JP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Canberk</a:t>
            </a:r>
            <a:r>
              <a:rPr lang="en-US" altLang="ja-JP" sz="2000" dirty="0">
                <a:solidFill>
                  <a:srgbClr val="000000"/>
                </a:solidFill>
              </a:rPr>
              <a:t/>
            </a:r>
            <a:br>
              <a:rPr lang="en-US" altLang="ja-JP" sz="2000" dirty="0">
                <a:solidFill>
                  <a:srgbClr val="000000"/>
                </a:solidFill>
              </a:rPr>
            </a:br>
            <a:endParaRPr lang="ja-JP" altLang="en-US" sz="2000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285665" y="243751"/>
            <a:ext cx="7886700" cy="994172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Basic SDN Motivation!</a:t>
            </a:r>
            <a:endParaRPr lang="en-US" b="1" dirty="0">
              <a:solidFill>
                <a:srgbClr val="0000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Simpler management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No need to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invert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 control-plane operations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Faster pace of innovation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Less dependence on vendors and standards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Easier interoperability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Compatibility only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wire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 protocols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Simpler, cheaper equipment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Minimal software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0723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800600"/>
            <a:ext cx="17843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ounded Rectangle 5"/>
          <p:cNvSpPr>
            <a:spLocks noChangeArrowheads="1"/>
          </p:cNvSpPr>
          <p:nvPr/>
        </p:nvSpPr>
        <p:spPr bwMode="auto">
          <a:xfrm>
            <a:off x="7391400" y="4400571"/>
            <a:ext cx="641350" cy="41671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6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39871" y="857251"/>
            <a:ext cx="7886700" cy="994172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What “logic/box” is being centralized?</a:t>
            </a:r>
            <a:endParaRPr lang="en-US" b="1" dirty="0">
              <a:solidFill>
                <a:srgbClr val="0000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57405"/>
            <a:ext cx="4495800" cy="3394472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Routing logic/Router</a:t>
            </a: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Match: longest destination IP prefix</a:t>
            </a: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Action: forward out a link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Switching logic/Switch</a:t>
            </a: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Match: destination MAC address</a:t>
            </a: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Action: forward or flood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2057405"/>
            <a:ext cx="4495800" cy="3394472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Firewall logic/Firewall</a:t>
            </a: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Match: IP addresses and TCP/UDP port numbers</a:t>
            </a: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Action: permit or deny 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Address-Port translation logic/NAT</a:t>
            </a: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Match: IP address and port</a:t>
            </a:r>
          </a:p>
          <a:p>
            <a:pPr lvl="1"/>
            <a:r>
              <a:rPr lang="en-US" sz="2100" dirty="0">
                <a:latin typeface="Calibri" charset="0"/>
                <a:ea typeface="ＭＳ Ｐゴシック" charset="0"/>
              </a:rPr>
              <a:t>Action: rewrite address and port</a:t>
            </a:r>
          </a:p>
          <a:p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SDN High Level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5"/>
          <a:stretch/>
        </p:blipFill>
        <p:spPr>
          <a:xfrm>
            <a:off x="1524000" y="1447800"/>
            <a:ext cx="5067300" cy="3010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870" y="274651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South-bound Interface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7479" y="218329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North-bound Interface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84348" y="2865783"/>
            <a:ext cx="0" cy="29154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263861" y="2133600"/>
            <a:ext cx="0" cy="30479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35052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Plane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2362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 </a:t>
            </a:r>
            <a:r>
              <a:rPr lang="en-US" dirty="0" smtClean="0"/>
              <a:t>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13</a:t>
            </a:fld>
            <a:endParaRPr lang="tr-T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smtClean="0"/>
              <a:t>Control </a:t>
            </a:r>
            <a:r>
              <a:rPr lang="en-US" dirty="0"/>
              <a:t>and Data Planes Isolation</a:t>
            </a:r>
          </a:p>
          <a:p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  <a:stCxn id="34" idx="2"/>
            <a:endCxn id="19" idx="0"/>
          </p:cNvCxnSpPr>
          <p:nvPr/>
        </p:nvCxnSpPr>
        <p:spPr bwMode="auto">
          <a:xfrm flipH="1">
            <a:off x="3171033" y="2753544"/>
            <a:ext cx="1208267" cy="1106374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  <a:stCxn id="34" idx="2"/>
            <a:endCxn id="22" idx="0"/>
          </p:cNvCxnSpPr>
          <p:nvPr/>
        </p:nvCxnSpPr>
        <p:spPr bwMode="auto">
          <a:xfrm>
            <a:off x="4379300" y="2753544"/>
            <a:ext cx="1831794" cy="1001599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Straight Connector 8"/>
          <p:cNvCxnSpPr>
            <a:cxnSpLocks noChangeShapeType="1"/>
            <a:stCxn id="34" idx="2"/>
            <a:endCxn id="17" idx="0"/>
          </p:cNvCxnSpPr>
          <p:nvPr/>
        </p:nvCxnSpPr>
        <p:spPr bwMode="auto">
          <a:xfrm>
            <a:off x="4379300" y="2753544"/>
            <a:ext cx="3539152" cy="1354024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Left Brace 9"/>
          <p:cNvSpPr>
            <a:spLocks/>
          </p:cNvSpPr>
          <p:nvPr/>
        </p:nvSpPr>
        <p:spPr bwMode="auto">
          <a:xfrm>
            <a:off x="2098675" y="1600588"/>
            <a:ext cx="311150" cy="1190624"/>
          </a:xfrm>
          <a:prstGeom prst="leftBrace">
            <a:avLst>
              <a:gd name="adj1" fmla="val 10381"/>
              <a:gd name="adj2" fmla="val 50000"/>
            </a:avLst>
          </a:prstGeom>
          <a:noFill/>
          <a:ln w="25400">
            <a:solidFill>
              <a:srgbClr val="A6A6A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Tw Cen MT"/>
              <a:ea typeface="Malgun Gothic" charset="0"/>
              <a:cs typeface="Malgun Gothic" charset="0"/>
            </a:endParaRPr>
          </a:p>
        </p:txBody>
      </p:sp>
      <p:sp>
        <p:nvSpPr>
          <p:cNvPr id="11" name="Left Brace 10"/>
          <p:cNvSpPr>
            <a:spLocks/>
          </p:cNvSpPr>
          <p:nvPr/>
        </p:nvSpPr>
        <p:spPr bwMode="auto">
          <a:xfrm>
            <a:off x="2098675" y="939552"/>
            <a:ext cx="311150" cy="626746"/>
          </a:xfrm>
          <a:prstGeom prst="leftBrace">
            <a:avLst>
              <a:gd name="adj1" fmla="val 10384"/>
              <a:gd name="adj2" fmla="val 50000"/>
            </a:avLst>
          </a:prstGeom>
          <a:noFill/>
          <a:ln w="25400">
            <a:solidFill>
              <a:srgbClr val="A6A6A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Tw Cen MT"/>
              <a:ea typeface="Malgun Gothic" charset="0"/>
              <a:cs typeface="Malgun Gothic" charset="0"/>
            </a:endParaRPr>
          </a:p>
        </p:txBody>
      </p:sp>
      <p:sp>
        <p:nvSpPr>
          <p:cNvPr id="12" name="TextBox 517"/>
          <p:cNvSpPr txBox="1">
            <a:spLocks noChangeArrowheads="1"/>
          </p:cNvSpPr>
          <p:nvPr/>
        </p:nvSpPr>
        <p:spPr bwMode="auto">
          <a:xfrm>
            <a:off x="22225" y="1050042"/>
            <a:ext cx="21272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25000"/>
              <a:buFont typeface="Lucida Grande" charset="0"/>
              <a:buChar char=" "/>
              <a:defRPr sz="32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4A52F"/>
              </a:buClr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90"/>
              </a:buClr>
              <a:buSzPct val="7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8000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Century Gothic"/>
                <a:cs typeface="Century Gothic"/>
              </a:rPr>
              <a:t>Applications Layer: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SDN applications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Business applications</a:t>
            </a:r>
          </a:p>
        </p:txBody>
      </p:sp>
      <p:sp>
        <p:nvSpPr>
          <p:cNvPr id="13" name="Freeform 225"/>
          <p:cNvSpPr>
            <a:spLocks/>
          </p:cNvSpPr>
          <p:nvPr/>
        </p:nvSpPr>
        <p:spPr bwMode="auto">
          <a:xfrm>
            <a:off x="2036764" y="4084708"/>
            <a:ext cx="6931025" cy="2080260"/>
          </a:xfrm>
          <a:custGeom>
            <a:avLst/>
            <a:gdLst>
              <a:gd name="T0" fmla="*/ 3906 w 10607"/>
              <a:gd name="T1" fmla="*/ 927 h 5737"/>
              <a:gd name="T2" fmla="*/ 6136 w 10607"/>
              <a:gd name="T3" fmla="*/ 351 h 5737"/>
              <a:gd name="T4" fmla="*/ 6819 w 10607"/>
              <a:gd name="T5" fmla="*/ 909 h 5737"/>
              <a:gd name="T6" fmla="*/ 8526 w 10607"/>
              <a:gd name="T7" fmla="*/ 780 h 5737"/>
              <a:gd name="T8" fmla="*/ 8904 w 10607"/>
              <a:gd name="T9" fmla="*/ 1242 h 5737"/>
              <a:gd name="T10" fmla="*/ 10343 w 10607"/>
              <a:gd name="T11" fmla="*/ 1751 h 5737"/>
              <a:gd name="T12" fmla="*/ 9854 w 10607"/>
              <a:gd name="T13" fmla="*/ 2674 h 5737"/>
              <a:gd name="T14" fmla="*/ 10370 w 10607"/>
              <a:gd name="T15" fmla="*/ 3813 h 5737"/>
              <a:gd name="T16" fmla="*/ 9058 w 10607"/>
              <a:gd name="T17" fmla="*/ 4262 h 5737"/>
              <a:gd name="T18" fmla="*/ 6628 w 10607"/>
              <a:gd name="T19" fmla="*/ 5127 h 5737"/>
              <a:gd name="T20" fmla="*/ 6455 w 10607"/>
              <a:gd name="T21" fmla="*/ 5061 h 5737"/>
              <a:gd name="T22" fmla="*/ 3187 w 10607"/>
              <a:gd name="T23" fmla="*/ 4867 h 5737"/>
              <a:gd name="T24" fmla="*/ 1364 w 10607"/>
              <a:gd name="T25" fmla="*/ 5019 h 5737"/>
              <a:gd name="T26" fmla="*/ 908 w 10607"/>
              <a:gd name="T27" fmla="*/ 4002 h 5737"/>
              <a:gd name="T28" fmla="*/ 34 w 10607"/>
              <a:gd name="T29" fmla="*/ 3177 h 5737"/>
              <a:gd name="T30" fmla="*/ 912 w 10607"/>
              <a:gd name="T31" fmla="*/ 2453 h 5737"/>
              <a:gd name="T32" fmla="*/ 481 w 10607"/>
              <a:gd name="T33" fmla="*/ 1585 h 5737"/>
              <a:gd name="T34" fmla="*/ 1529 w 10607"/>
              <a:gd name="T35" fmla="*/ 1228 h 5737"/>
              <a:gd name="T36" fmla="*/ 1558 w 10607"/>
              <a:gd name="T37" fmla="*/ 1239 h 5737"/>
              <a:gd name="T38" fmla="*/ 3008 w 10607"/>
              <a:gd name="T39" fmla="*/ 389 h 5737"/>
              <a:gd name="T40" fmla="*/ 3906 w 10607"/>
              <a:gd name="T41" fmla="*/ 927 h 5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607" h="5737">
                <a:moveTo>
                  <a:pt x="3906" y="927"/>
                </a:moveTo>
                <a:cubicBezTo>
                  <a:pt x="4330" y="258"/>
                  <a:pt x="5328" y="0"/>
                  <a:pt x="6136" y="351"/>
                </a:cubicBezTo>
                <a:cubicBezTo>
                  <a:pt x="6425" y="477"/>
                  <a:pt x="6663" y="671"/>
                  <a:pt x="6819" y="909"/>
                </a:cubicBezTo>
                <a:cubicBezTo>
                  <a:pt x="7248" y="483"/>
                  <a:pt x="8012" y="425"/>
                  <a:pt x="8526" y="780"/>
                </a:cubicBezTo>
                <a:cubicBezTo>
                  <a:pt x="8702" y="901"/>
                  <a:pt x="8833" y="1061"/>
                  <a:pt x="8904" y="1242"/>
                </a:cubicBezTo>
                <a:cubicBezTo>
                  <a:pt x="9469" y="1100"/>
                  <a:pt x="10076" y="1314"/>
                  <a:pt x="10343" y="1751"/>
                </a:cubicBezTo>
                <a:cubicBezTo>
                  <a:pt x="10485" y="2117"/>
                  <a:pt x="10275" y="2513"/>
                  <a:pt x="9854" y="2674"/>
                </a:cubicBezTo>
                <a:cubicBezTo>
                  <a:pt x="10376" y="2871"/>
                  <a:pt x="10607" y="3381"/>
                  <a:pt x="10370" y="3813"/>
                </a:cubicBezTo>
                <a:cubicBezTo>
                  <a:pt x="10144" y="4226"/>
                  <a:pt x="9570" y="4422"/>
                  <a:pt x="9058" y="4262"/>
                </a:cubicBezTo>
                <a:cubicBezTo>
                  <a:pt x="8675" y="5057"/>
                  <a:pt x="7588" y="5444"/>
                  <a:pt x="6628" y="5127"/>
                </a:cubicBezTo>
                <a:cubicBezTo>
                  <a:pt x="6569" y="5107"/>
                  <a:pt x="6511" y="5085"/>
                  <a:pt x="6455" y="5061"/>
                </a:cubicBezTo>
                <a:cubicBezTo>
                  <a:pt x="5481" y="5737"/>
                  <a:pt x="4035" y="5651"/>
                  <a:pt x="3187" y="4867"/>
                </a:cubicBezTo>
                <a:cubicBezTo>
                  <a:pt x="2734" y="5326"/>
                  <a:pt x="1918" y="5394"/>
                  <a:pt x="1364" y="5019"/>
                </a:cubicBezTo>
                <a:cubicBezTo>
                  <a:pt x="1001" y="4773"/>
                  <a:pt x="827" y="4384"/>
                  <a:pt x="908" y="4002"/>
                </a:cubicBezTo>
                <a:cubicBezTo>
                  <a:pt x="392" y="3974"/>
                  <a:pt x="0" y="3605"/>
                  <a:pt x="34" y="3177"/>
                </a:cubicBezTo>
                <a:cubicBezTo>
                  <a:pt x="64" y="2787"/>
                  <a:pt x="441" y="2477"/>
                  <a:pt x="912" y="2453"/>
                </a:cubicBezTo>
                <a:cubicBezTo>
                  <a:pt x="504" y="2312"/>
                  <a:pt x="311" y="1923"/>
                  <a:pt x="481" y="1585"/>
                </a:cubicBezTo>
                <a:cubicBezTo>
                  <a:pt x="651" y="1247"/>
                  <a:pt x="1120" y="1087"/>
                  <a:pt x="1529" y="1228"/>
                </a:cubicBezTo>
                <a:cubicBezTo>
                  <a:pt x="1539" y="1231"/>
                  <a:pt x="1549" y="1235"/>
                  <a:pt x="1558" y="1239"/>
                </a:cubicBezTo>
                <a:cubicBezTo>
                  <a:pt x="1675" y="672"/>
                  <a:pt x="2325" y="292"/>
                  <a:pt x="3008" y="389"/>
                </a:cubicBezTo>
                <a:cubicBezTo>
                  <a:pt x="3392" y="443"/>
                  <a:pt x="3724" y="642"/>
                  <a:pt x="3906" y="927"/>
                </a:cubicBezTo>
              </a:path>
            </a:pathLst>
          </a:custGeom>
          <a:solidFill>
            <a:srgbClr val="FFFFFF"/>
          </a:solidFill>
          <a:ln w="3492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1" lang="ko-KR" altLang="en-US" sz="2900" b="1">
              <a:solidFill>
                <a:srgbClr val="FFFF66"/>
              </a:solidFill>
              <a:latin typeface="Berlin Sans FB Demi" charset="0"/>
              <a:ea typeface="MS PGothic" pitchFamily="34" charset="-128"/>
            </a:endParaRP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3565525" y="4907668"/>
            <a:ext cx="717550" cy="5524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6650038" y="4599058"/>
            <a:ext cx="754062" cy="30861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 flipV="1">
            <a:off x="5045076" y="5252472"/>
            <a:ext cx="2384425" cy="36196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7" name="Picture 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9" y="4107568"/>
            <a:ext cx="1470025" cy="124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3565526" y="4444752"/>
            <a:ext cx="2239963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9" name="Picture 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3859918"/>
            <a:ext cx="1468437" cy="124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 flipV="1">
            <a:off x="5168901" y="4753363"/>
            <a:ext cx="677863" cy="35433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1" name="Picture 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4" y="4599058"/>
            <a:ext cx="1468437" cy="124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3755143"/>
            <a:ext cx="1468438" cy="124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>
            <a:cxnSpLocks noChangeShapeType="1"/>
            <a:endCxn id="21" idx="0"/>
          </p:cNvCxnSpPr>
          <p:nvPr/>
        </p:nvCxnSpPr>
        <p:spPr bwMode="auto">
          <a:xfrm>
            <a:off x="4379913" y="2713108"/>
            <a:ext cx="315912" cy="1885950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4" name="Group 527"/>
          <p:cNvGrpSpPr>
            <a:grpSpLocks/>
          </p:cNvGrpSpPr>
          <p:nvPr/>
        </p:nvGrpSpPr>
        <p:grpSpPr bwMode="auto">
          <a:xfrm>
            <a:off x="6784975" y="1410088"/>
            <a:ext cx="2317750" cy="1464944"/>
            <a:chOff x="6784229" y="1649778"/>
            <a:chExt cx="2317707" cy="1464359"/>
          </a:xfrm>
        </p:grpSpPr>
        <p:sp>
          <p:nvSpPr>
            <p:cNvPr id="25" name="Can 24"/>
            <p:cNvSpPr>
              <a:spLocks noChangeArrowheads="1"/>
            </p:cNvSpPr>
            <p:nvPr/>
          </p:nvSpPr>
          <p:spPr bwMode="auto">
            <a:xfrm>
              <a:off x="6784229" y="1649778"/>
              <a:ext cx="2281196" cy="1464359"/>
            </a:xfrm>
            <a:prstGeom prst="can">
              <a:avLst>
                <a:gd name="adj" fmla="val 36565"/>
              </a:avLst>
            </a:prstGeom>
            <a:noFill/>
            <a:ln w="9525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976" y="2280080"/>
              <a:ext cx="2000213" cy="672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TextBox 580"/>
            <p:cNvSpPr txBox="1">
              <a:spLocks noChangeArrowheads="1"/>
            </p:cNvSpPr>
            <p:nvPr/>
          </p:nvSpPr>
          <p:spPr bwMode="auto">
            <a:xfrm>
              <a:off x="6841067" y="1747221"/>
              <a:ext cx="2260869" cy="36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srgbClr val="000000"/>
                  </a:solidFill>
                </a:rPr>
                <a:t>Global Network View</a:t>
              </a:r>
            </a:p>
          </p:txBody>
        </p:sp>
      </p:grp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>
            <a:off x="5899151" y="2143512"/>
            <a:ext cx="904875" cy="0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9" name="Group 591"/>
          <p:cNvGrpSpPr>
            <a:grpSpLocks/>
          </p:cNvGrpSpPr>
          <p:nvPr/>
        </p:nvGrpSpPr>
        <p:grpSpPr bwMode="auto">
          <a:xfrm>
            <a:off x="2471739" y="1010038"/>
            <a:ext cx="3814762" cy="1781175"/>
            <a:chOff x="2336800" y="1553819"/>
            <a:chExt cx="3815285" cy="1783089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336800" y="2110677"/>
              <a:ext cx="3815285" cy="1226231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481282" y="2158352"/>
              <a:ext cx="3526321" cy="3566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2" name="TextBox 594"/>
            <p:cNvSpPr txBox="1">
              <a:spLocks noChangeArrowheads="1"/>
            </p:cNvSpPr>
            <p:nvPr/>
          </p:nvSpPr>
          <p:spPr bwMode="auto">
            <a:xfrm>
              <a:off x="2481822" y="2144886"/>
              <a:ext cx="3525600" cy="36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800">
                  <a:solidFill>
                    <a:srgbClr val="000000"/>
                  </a:solidFill>
                </a:rPr>
                <a:t>North-Bound APIs</a:t>
              </a:r>
              <a:endParaRPr lang="ko-KR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481282" y="2928799"/>
              <a:ext cx="3526321" cy="3623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4" name="TextBox 596"/>
            <p:cNvSpPr txBox="1">
              <a:spLocks noChangeArrowheads="1"/>
            </p:cNvSpPr>
            <p:nvPr/>
          </p:nvSpPr>
          <p:spPr bwMode="auto">
            <a:xfrm>
              <a:off x="2481822" y="2929470"/>
              <a:ext cx="3525600" cy="36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800">
                  <a:solidFill>
                    <a:srgbClr val="000000"/>
                  </a:solidFill>
                </a:rPr>
                <a:t>South-Bound APIs</a:t>
              </a:r>
              <a:endParaRPr lang="ko-KR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5" name="TextBox 597"/>
            <p:cNvSpPr txBox="1">
              <a:spLocks noChangeArrowheads="1"/>
            </p:cNvSpPr>
            <p:nvPr/>
          </p:nvSpPr>
          <p:spPr bwMode="auto">
            <a:xfrm>
              <a:off x="2481822" y="2511779"/>
              <a:ext cx="3525600" cy="400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2000" b="1">
                  <a:solidFill>
                    <a:srgbClr val="000000"/>
                  </a:solidFill>
                </a:rPr>
                <a:t>SDN Controller</a:t>
              </a:r>
              <a:endParaRPr lang="ko-KR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523976" y="1553819"/>
              <a:ext cx="689069" cy="553044"/>
            </a:xfrm>
            <a:prstGeom prst="rect">
              <a:avLst/>
            </a:prstGeom>
            <a:gradFill rotWithShape="1">
              <a:gsLst>
                <a:gs pos="0">
                  <a:srgbClr val="FBEAC7"/>
                </a:gs>
                <a:gs pos="2000">
                  <a:srgbClr val="FEE7F2"/>
                </a:gs>
                <a:gs pos="32001">
                  <a:srgbClr val="FAC77D"/>
                </a:gs>
                <a:gs pos="86000">
                  <a:srgbClr val="FBD49C"/>
                </a:gs>
                <a:gs pos="100000">
                  <a:srgbClr val="FBA97D"/>
                </a:gs>
                <a:gs pos="100000">
                  <a:srgbClr val="FEE7F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316172" y="1553819"/>
              <a:ext cx="689069" cy="553044"/>
            </a:xfrm>
            <a:prstGeom prst="rect">
              <a:avLst/>
            </a:prstGeom>
            <a:gradFill rotWithShape="1">
              <a:gsLst>
                <a:gs pos="0">
                  <a:srgbClr val="FBEAC7"/>
                </a:gs>
                <a:gs pos="2000">
                  <a:srgbClr val="FEE7F2"/>
                </a:gs>
                <a:gs pos="32001">
                  <a:srgbClr val="FAC77D"/>
                </a:gs>
                <a:gs pos="86000">
                  <a:srgbClr val="FBD49C"/>
                </a:gs>
                <a:gs pos="100000">
                  <a:srgbClr val="FBA97D"/>
                </a:gs>
                <a:gs pos="100000">
                  <a:srgbClr val="FEE7F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196388" y="1557633"/>
              <a:ext cx="889122" cy="553044"/>
            </a:xfrm>
            <a:prstGeom prst="rect">
              <a:avLst/>
            </a:prstGeom>
            <a:gradFill rotWithShape="1">
              <a:gsLst>
                <a:gs pos="0">
                  <a:srgbClr val="FBEAC7"/>
                </a:gs>
                <a:gs pos="2000">
                  <a:srgbClr val="FEE7F2"/>
                </a:gs>
                <a:gs pos="32001">
                  <a:srgbClr val="FAC77D"/>
                </a:gs>
                <a:gs pos="86000">
                  <a:srgbClr val="FBD49C"/>
                </a:gs>
                <a:gs pos="100000">
                  <a:srgbClr val="FBA97D"/>
                </a:gs>
                <a:gs pos="100000">
                  <a:srgbClr val="FEE7F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39" name="TextBox 601"/>
            <p:cNvSpPr txBox="1">
              <a:spLocks noChangeArrowheads="1"/>
            </p:cNvSpPr>
            <p:nvPr/>
          </p:nvSpPr>
          <p:spPr bwMode="auto">
            <a:xfrm>
              <a:off x="2492866" y="1649777"/>
              <a:ext cx="606047" cy="30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400" dirty="0" err="1">
                  <a:solidFill>
                    <a:srgbClr val="000000"/>
                  </a:solidFill>
                </a:rPr>
                <a:t>QoS</a:t>
              </a:r>
              <a:endParaRPr lang="ko-KR" alt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602"/>
            <p:cNvSpPr txBox="1">
              <a:spLocks noChangeArrowheads="1"/>
            </p:cNvSpPr>
            <p:nvPr/>
          </p:nvSpPr>
          <p:spPr bwMode="auto">
            <a:xfrm>
              <a:off x="3285063" y="1649777"/>
              <a:ext cx="753877" cy="30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400" dirty="0">
                  <a:solidFill>
                    <a:srgbClr val="000000"/>
                  </a:solidFill>
                </a:rPr>
                <a:t>Routing</a:t>
              </a:r>
              <a:endParaRPr lang="ko-KR" alt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603"/>
            <p:cNvSpPr txBox="1">
              <a:spLocks noChangeArrowheads="1"/>
            </p:cNvSpPr>
            <p:nvPr/>
          </p:nvSpPr>
          <p:spPr bwMode="auto">
            <a:xfrm>
              <a:off x="4149277" y="1668648"/>
              <a:ext cx="945414" cy="27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200" dirty="0">
                  <a:solidFill>
                    <a:srgbClr val="000000"/>
                  </a:solidFill>
                </a:rPr>
                <a:t>Monitoring</a:t>
              </a:r>
              <a:endParaRPr lang="ko-KR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301563" y="1559540"/>
              <a:ext cx="689069" cy="553044"/>
            </a:xfrm>
            <a:prstGeom prst="rect">
              <a:avLst/>
            </a:prstGeom>
            <a:gradFill rotWithShape="1">
              <a:gsLst>
                <a:gs pos="0">
                  <a:srgbClr val="FBEAC7"/>
                </a:gs>
                <a:gs pos="2000">
                  <a:srgbClr val="FEE7F2"/>
                </a:gs>
                <a:gs pos="32001">
                  <a:srgbClr val="FAC77D"/>
                </a:gs>
                <a:gs pos="86000">
                  <a:srgbClr val="FBD49C"/>
                </a:gs>
                <a:gs pos="100000">
                  <a:srgbClr val="FBA97D"/>
                </a:gs>
                <a:gs pos="100000">
                  <a:srgbClr val="FEE7F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FFFF"/>
                </a:solidFill>
                <a:latin typeface="Tw Cen MT"/>
                <a:ea typeface="Malgun Gothic" charset="0"/>
                <a:cs typeface="Malgun Gothic" charset="0"/>
              </a:endParaRPr>
            </a:p>
          </p:txBody>
        </p:sp>
        <p:sp>
          <p:nvSpPr>
            <p:cNvPr id="43" name="TextBox 605"/>
            <p:cNvSpPr txBox="1">
              <a:spLocks noChangeArrowheads="1"/>
            </p:cNvSpPr>
            <p:nvPr/>
          </p:nvSpPr>
          <p:spPr bwMode="auto">
            <a:xfrm>
              <a:off x="5301563" y="1587686"/>
              <a:ext cx="722976" cy="52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Traffic Eng..</a:t>
              </a:r>
              <a:endParaRPr lang="ko-KR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45" name="TextBox 517"/>
          <p:cNvSpPr txBox="1">
            <a:spLocks noChangeArrowheads="1"/>
          </p:cNvSpPr>
          <p:nvPr/>
        </p:nvSpPr>
        <p:spPr bwMode="auto">
          <a:xfrm>
            <a:off x="22225" y="2474982"/>
            <a:ext cx="21145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25000"/>
              <a:buFont typeface="Lucida Grande" charset="0"/>
              <a:buChar char=" "/>
              <a:defRPr sz="32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4A52F"/>
              </a:buClr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90"/>
              </a:buClr>
              <a:buSzPct val="7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8000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Century Gothic"/>
                <a:cs typeface="Century Gothic"/>
              </a:rPr>
              <a:t>Control-Plane Layer: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SDN Controller(s)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North-bound APIs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South-bound APIs       (e.g., </a:t>
            </a:r>
            <a:r>
              <a:rPr lang="en-US" altLang="ko-K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OpenFlow</a:t>
            </a: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 protocol)</a:t>
            </a:r>
          </a:p>
        </p:txBody>
      </p:sp>
      <p:sp>
        <p:nvSpPr>
          <p:cNvPr id="46" name="Left Brace 45"/>
          <p:cNvSpPr>
            <a:spLocks/>
          </p:cNvSpPr>
          <p:nvPr/>
        </p:nvSpPr>
        <p:spPr bwMode="auto">
          <a:xfrm>
            <a:off x="1838325" y="4098042"/>
            <a:ext cx="311150" cy="1941196"/>
          </a:xfrm>
          <a:prstGeom prst="leftBrace">
            <a:avLst>
              <a:gd name="adj1" fmla="val 10391"/>
              <a:gd name="adj2" fmla="val 16250"/>
            </a:avLst>
          </a:prstGeom>
          <a:noFill/>
          <a:ln w="25400">
            <a:solidFill>
              <a:srgbClr val="A6A6A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Tw Cen MT"/>
              <a:ea typeface="Malgun Gothic" charset="0"/>
              <a:cs typeface="Malgun Gothic" charset="0"/>
            </a:endParaRPr>
          </a:p>
        </p:txBody>
      </p:sp>
      <p:sp>
        <p:nvSpPr>
          <p:cNvPr id="47" name="TextBox 517"/>
          <p:cNvSpPr txBox="1">
            <a:spLocks noChangeArrowheads="1"/>
          </p:cNvSpPr>
          <p:nvPr/>
        </p:nvSpPr>
        <p:spPr bwMode="auto">
          <a:xfrm>
            <a:off x="22225" y="4193292"/>
            <a:ext cx="21145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25000"/>
              <a:buFont typeface="Lucida Grande" charset="0"/>
              <a:buChar char=" "/>
              <a:defRPr sz="32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4A52F"/>
              </a:buClr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90"/>
              </a:buClr>
              <a:buSzPct val="7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8000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Century Gothic"/>
                <a:cs typeface="Century Gothic"/>
              </a:rPr>
              <a:t>Data-Plane Layer: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OpenFlow</a:t>
            </a: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(OF) Switches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Routers</a:t>
            </a:r>
          </a:p>
          <a:p>
            <a:pPr marL="91440" indent="-91440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Other Infrastructure elements</a:t>
            </a:r>
          </a:p>
        </p:txBody>
      </p:sp>
    </p:spTree>
    <p:extLst>
      <p:ext uri="{BB962C8B-B14F-4D97-AF65-F5344CB8AC3E}">
        <p14:creationId xmlns:p14="http://schemas.microsoft.com/office/powerpoint/2010/main" val="20564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14</a:t>
            </a:fld>
            <a:endParaRPr lang="tr-T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Switching</a:t>
            </a:r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7" y="5482084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74" y="5482084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49" y="5491609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87" y="5482084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170112" y="4642297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2581399" y="4632772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4153024" y="4642297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5510337" y="4659759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7385174" y="531309"/>
            <a:ext cx="1420330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000000"/>
                </a:solidFill>
                <a:latin typeface="Calibri" pitchFamily="34" charset="0"/>
              </a:rPr>
              <a:t>Controller</a:t>
            </a:r>
          </a:p>
        </p:txBody>
      </p:sp>
      <p:pic>
        <p:nvPicPr>
          <p:cNvPr id="16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24" y="856109"/>
            <a:ext cx="14462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1"/>
          <p:cNvSpPr>
            <a:spLocks/>
          </p:cNvSpPr>
          <p:nvPr/>
        </p:nvSpPr>
        <p:spPr bwMode="auto">
          <a:xfrm>
            <a:off x="8121774" y="1338709"/>
            <a:ext cx="3190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Calibri" pitchFamily="34" charset="0"/>
              </a:rPr>
              <a:t>PC</a:t>
            </a: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2894137" y="3169097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 sz="120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9" name="Rectangle 13"/>
          <p:cNvSpPr>
            <a:spLocks/>
          </p:cNvSpPr>
          <p:nvPr/>
        </p:nvSpPr>
        <p:spPr bwMode="auto">
          <a:xfrm>
            <a:off x="179512" y="3213547"/>
            <a:ext cx="8651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Hardware</a:t>
            </a:r>
          </a:p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20" name="Rectangle 14"/>
          <p:cNvSpPr>
            <a:spLocks/>
          </p:cNvSpPr>
          <p:nvPr/>
        </p:nvSpPr>
        <p:spPr bwMode="auto">
          <a:xfrm>
            <a:off x="227137" y="1614934"/>
            <a:ext cx="7921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Software</a:t>
            </a:r>
          </a:p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21" name="AutoShape 15"/>
          <p:cNvSpPr>
            <a:spLocks/>
          </p:cNvSpPr>
          <p:nvPr/>
        </p:nvSpPr>
        <p:spPr bwMode="auto">
          <a:xfrm>
            <a:off x="1125662" y="1168847"/>
            <a:ext cx="5037137" cy="3455987"/>
          </a:xfrm>
          <a:prstGeom prst="roundRect">
            <a:avLst>
              <a:gd name="adj" fmla="val 3875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2" name="Rectangle 16"/>
          <p:cNvSpPr>
            <a:spLocks/>
          </p:cNvSpPr>
          <p:nvPr/>
        </p:nvSpPr>
        <p:spPr bwMode="auto">
          <a:xfrm>
            <a:off x="2686174" y="2475359"/>
            <a:ext cx="1830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 dirty="0" err="1">
                <a:solidFill>
                  <a:prstClr val="black"/>
                </a:solidFill>
                <a:latin typeface="Calibri" pitchFamily="34" charset="0"/>
              </a:rPr>
              <a:t>OpenFlow</a:t>
            </a:r>
            <a:r>
              <a:rPr lang="en-US" sz="1300" dirty="0">
                <a:solidFill>
                  <a:prstClr val="black"/>
                </a:solidFill>
                <a:latin typeface="Calibri" pitchFamily="34" charset="0"/>
              </a:rPr>
              <a:t> Table</a:t>
            </a: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 rot="10800000" flipH="1">
            <a:off x="5867400" y="1302197"/>
            <a:ext cx="1897187" cy="52660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1219324" y="2707134"/>
            <a:ext cx="4827588" cy="571500"/>
            <a:chOff x="0" y="0"/>
            <a:chExt cx="4323" cy="512"/>
          </a:xfrm>
        </p:grpSpPr>
        <p:sp>
          <p:nvSpPr>
            <p:cNvPr id="25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" name="Rectangle 20"/>
            <p:cNvSpPr>
              <a:spLocks/>
            </p:cNvSpPr>
            <p:nvPr/>
          </p:nvSpPr>
          <p:spPr bwMode="auto">
            <a:xfrm>
              <a:off x="0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27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" name="Rectangle 22"/>
            <p:cNvSpPr>
              <a:spLocks/>
            </p:cNvSpPr>
            <p:nvPr/>
          </p:nvSpPr>
          <p:spPr bwMode="auto">
            <a:xfrm>
              <a:off x="623" y="0"/>
              <a:ext cx="5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29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" name="Rectangle 24"/>
            <p:cNvSpPr>
              <a:spLocks/>
            </p:cNvSpPr>
            <p:nvPr/>
          </p:nvSpPr>
          <p:spPr bwMode="auto">
            <a:xfrm>
              <a:off x="1196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31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" name="Rectangle 26"/>
            <p:cNvSpPr>
              <a:spLocks/>
            </p:cNvSpPr>
            <p:nvPr/>
          </p:nvSpPr>
          <p:spPr bwMode="auto">
            <a:xfrm>
              <a:off x="178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33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" name="Rectangle 28"/>
            <p:cNvSpPr>
              <a:spLocks/>
            </p:cNvSpPr>
            <p:nvPr/>
          </p:nvSpPr>
          <p:spPr bwMode="auto">
            <a:xfrm>
              <a:off x="238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sport</a:t>
              </a:r>
            </a:p>
          </p:txBody>
        </p:sp>
        <p:sp>
          <p:nvSpPr>
            <p:cNvPr id="35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" name="Rectangle 30"/>
            <p:cNvSpPr>
              <a:spLocks/>
            </p:cNvSpPr>
            <p:nvPr/>
          </p:nvSpPr>
          <p:spPr bwMode="auto">
            <a:xfrm>
              <a:off x="2971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dport</a:t>
              </a:r>
            </a:p>
          </p:txBody>
        </p:sp>
        <p:sp>
          <p:nvSpPr>
            <p:cNvPr id="37" name="Rectangle 31"/>
            <p:cNvSpPr>
              <a:spLocks/>
            </p:cNvSpPr>
            <p:nvPr/>
          </p:nvSpPr>
          <p:spPr bwMode="auto">
            <a:xfrm>
              <a:off x="3576" y="12"/>
              <a:ext cx="747" cy="483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" name="Rectangle 32"/>
            <p:cNvSpPr>
              <a:spLocks/>
            </p:cNvSpPr>
            <p:nvPr/>
          </p:nvSpPr>
          <p:spPr bwMode="auto">
            <a:xfrm>
              <a:off x="356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200">
                  <a:solidFill>
                    <a:prstClr val="black"/>
                  </a:solidFill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39" name="AutoShape 33"/>
          <p:cNvSpPr>
            <a:spLocks/>
          </p:cNvSpPr>
          <p:nvPr/>
        </p:nvSpPr>
        <p:spPr bwMode="auto">
          <a:xfrm>
            <a:off x="1366962" y="1437134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92D050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OpenFlow Client</a:t>
            </a: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>
            <a:off x="1206624" y="2472184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grpSp>
        <p:nvGrpSpPr>
          <p:cNvPr id="41" name="Group 36"/>
          <p:cNvGrpSpPr>
            <a:grpSpLocks/>
          </p:cNvGrpSpPr>
          <p:nvPr/>
        </p:nvGrpSpPr>
        <p:grpSpPr bwMode="auto">
          <a:xfrm>
            <a:off x="1224087" y="3346897"/>
            <a:ext cx="4822825" cy="312737"/>
            <a:chOff x="0" y="0"/>
            <a:chExt cx="4320" cy="280"/>
          </a:xfrm>
        </p:grpSpPr>
        <p:sp>
          <p:nvSpPr>
            <p:cNvPr id="42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*</a:t>
              </a:r>
            </a:p>
          </p:txBody>
        </p:sp>
        <p:sp>
          <p:nvSpPr>
            <p:cNvPr id="44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*</a:t>
              </a:r>
            </a:p>
          </p:txBody>
        </p:sp>
        <p:sp>
          <p:nvSpPr>
            <p:cNvPr id="45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5.6.7.8</a:t>
              </a:r>
            </a:p>
          </p:txBody>
        </p:sp>
        <p:sp>
          <p:nvSpPr>
            <p:cNvPr id="46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*</a:t>
              </a:r>
            </a:p>
          </p:txBody>
        </p:sp>
        <p:sp>
          <p:nvSpPr>
            <p:cNvPr id="47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*</a:t>
              </a:r>
            </a:p>
          </p:txBody>
        </p:sp>
        <p:sp>
          <p:nvSpPr>
            <p:cNvPr id="48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*</a:t>
              </a:r>
            </a:p>
          </p:txBody>
        </p:sp>
        <p:sp>
          <p:nvSpPr>
            <p:cNvPr id="49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solidFill>
                    <a:prstClr val="black"/>
                  </a:solidFill>
                  <a:latin typeface="Calibri" pitchFamily="34" charset="0"/>
                </a:rPr>
                <a:t>port 1</a:t>
              </a:r>
            </a:p>
          </p:txBody>
        </p:sp>
      </p:grpSp>
      <p:sp>
        <p:nvSpPr>
          <p:cNvPr id="50" name="Rectangle 45"/>
          <p:cNvSpPr>
            <a:spLocks/>
          </p:cNvSpPr>
          <p:nvPr/>
        </p:nvSpPr>
        <p:spPr bwMode="auto">
          <a:xfrm>
            <a:off x="5489699" y="4639122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port 4</a:t>
            </a:r>
          </a:p>
        </p:txBody>
      </p:sp>
      <p:sp>
        <p:nvSpPr>
          <p:cNvPr id="51" name="Rectangle 46"/>
          <p:cNvSpPr>
            <a:spLocks/>
          </p:cNvSpPr>
          <p:nvPr/>
        </p:nvSpPr>
        <p:spPr bwMode="auto">
          <a:xfrm>
            <a:off x="4124449" y="4639122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port 3</a:t>
            </a:r>
          </a:p>
        </p:txBody>
      </p:sp>
      <p:sp>
        <p:nvSpPr>
          <p:cNvPr id="52" name="Rectangle 47"/>
          <p:cNvSpPr>
            <a:spLocks/>
          </p:cNvSpPr>
          <p:nvPr/>
        </p:nvSpPr>
        <p:spPr bwMode="auto">
          <a:xfrm>
            <a:off x="2775074" y="4602609"/>
            <a:ext cx="830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port 2</a:t>
            </a:r>
          </a:p>
        </p:txBody>
      </p:sp>
      <p:sp>
        <p:nvSpPr>
          <p:cNvPr id="53" name="Rectangle 48"/>
          <p:cNvSpPr>
            <a:spLocks/>
          </p:cNvSpPr>
          <p:nvPr/>
        </p:nvSpPr>
        <p:spPr bwMode="auto">
          <a:xfrm>
            <a:off x="1508249" y="4639122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port 1</a:t>
            </a:r>
          </a:p>
        </p:txBody>
      </p:sp>
      <p:sp>
        <p:nvSpPr>
          <p:cNvPr id="54" name="Rectangle 51"/>
          <p:cNvSpPr>
            <a:spLocks/>
          </p:cNvSpPr>
          <p:nvPr/>
        </p:nvSpPr>
        <p:spPr bwMode="auto">
          <a:xfrm>
            <a:off x="5748462" y="6201222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1.2.3.4</a:t>
            </a:r>
          </a:p>
        </p:txBody>
      </p:sp>
      <p:sp>
        <p:nvSpPr>
          <p:cNvPr id="55" name="Rectangle 52"/>
          <p:cNvSpPr>
            <a:spLocks/>
          </p:cNvSpPr>
          <p:nvPr/>
        </p:nvSpPr>
        <p:spPr bwMode="auto">
          <a:xfrm>
            <a:off x="604962" y="6201222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solidFill>
                  <a:prstClr val="black"/>
                </a:solidFill>
                <a:latin typeface="Calibri" pitchFamily="34" charset="0"/>
              </a:rPr>
              <a:t>5.6.7.8</a:t>
            </a:r>
          </a:p>
        </p:txBody>
      </p:sp>
      <p:sp>
        <p:nvSpPr>
          <p:cNvPr id="56" name="Slide Number Placeholder 51"/>
          <p:cNvSpPr txBox="1">
            <a:spLocks/>
          </p:cNvSpPr>
          <p:nvPr/>
        </p:nvSpPr>
        <p:spPr>
          <a:xfrm>
            <a:off x="6419974" y="621233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BCCA6A5D-5F53-48F1-8899-56CC0B63138B}" type="slidenum">
              <a:rPr lang="en-US" smtClean="0">
                <a:solidFill>
                  <a:srgbClr val="898989"/>
                </a:solidFill>
                <a:latin typeface="Calibri" pitchFamily="34" charset="0"/>
              </a:rPr>
              <a:pPr/>
              <a:t>14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2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15</a:t>
            </a:fld>
            <a:endParaRPr lang="tr-TR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Switching</a:t>
            </a:r>
            <a:endParaRPr lang="en-US" dirty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85800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687388" y="1617365"/>
            <a:ext cx="7483475" cy="571500"/>
            <a:chOff x="0" y="0"/>
            <a:chExt cx="6704" cy="512"/>
          </a:xfrm>
        </p:grpSpPr>
        <p:sp>
          <p:nvSpPr>
            <p:cNvPr id="9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Port</a:t>
              </a:r>
            </a:p>
          </p:txBody>
        </p:sp>
        <p:sp>
          <p:nvSpPr>
            <p:cNvPr id="11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13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type</a:t>
              </a:r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ID</a:t>
              </a:r>
            </a:p>
          </p:txBody>
        </p:sp>
        <p:sp>
          <p:nvSpPr>
            <p:cNvPr id="19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23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Prot</a:t>
              </a:r>
            </a:p>
          </p:txBody>
        </p:sp>
        <p:sp>
          <p:nvSpPr>
            <p:cNvPr id="25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sport</a:t>
              </a:r>
            </a:p>
          </p:txBody>
        </p:sp>
        <p:sp>
          <p:nvSpPr>
            <p:cNvPr id="27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dport</a:t>
              </a:r>
            </a:p>
          </p:txBody>
        </p:sp>
        <p:sp>
          <p:nvSpPr>
            <p:cNvPr id="29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solidFill>
                    <a:prstClr val="black"/>
                  </a:solidFill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31" name="Rectangle 27"/>
          <p:cNvSpPr>
            <a:spLocks/>
          </p:cNvSpPr>
          <p:nvPr/>
        </p:nvSpPr>
        <p:spPr bwMode="auto">
          <a:xfrm>
            <a:off x="1346200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2" name="Rectangle 28"/>
          <p:cNvSpPr>
            <a:spLocks/>
          </p:cNvSpPr>
          <p:nvPr/>
        </p:nvSpPr>
        <p:spPr bwMode="auto">
          <a:xfrm>
            <a:off x="1943100" y="2265065"/>
            <a:ext cx="11350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00:1f:..</a:t>
            </a:r>
          </a:p>
        </p:txBody>
      </p:sp>
      <p:sp>
        <p:nvSpPr>
          <p:cNvPr id="33" name="Rectangle 29"/>
          <p:cNvSpPr>
            <a:spLocks/>
          </p:cNvSpPr>
          <p:nvPr/>
        </p:nvSpPr>
        <p:spPr bwMode="auto">
          <a:xfrm>
            <a:off x="2667000" y="2285702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4" name="Rectangle 30"/>
          <p:cNvSpPr>
            <a:spLocks/>
          </p:cNvSpPr>
          <p:nvPr/>
        </p:nvSpPr>
        <p:spPr bwMode="auto">
          <a:xfrm>
            <a:off x="3328988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5" name="Rectangle 31"/>
          <p:cNvSpPr>
            <a:spLocks/>
          </p:cNvSpPr>
          <p:nvPr/>
        </p:nvSpPr>
        <p:spPr bwMode="auto">
          <a:xfrm>
            <a:off x="3989388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6" name="Rectangle 32"/>
          <p:cNvSpPr>
            <a:spLocks/>
          </p:cNvSpPr>
          <p:nvPr/>
        </p:nvSpPr>
        <p:spPr bwMode="auto">
          <a:xfrm>
            <a:off x="4649788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7" name="Rectangle 33"/>
          <p:cNvSpPr>
            <a:spLocks/>
          </p:cNvSpPr>
          <p:nvPr/>
        </p:nvSpPr>
        <p:spPr bwMode="auto">
          <a:xfrm>
            <a:off x="5319713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8" name="Rectangle 34"/>
          <p:cNvSpPr>
            <a:spLocks/>
          </p:cNvSpPr>
          <p:nvPr/>
        </p:nvSpPr>
        <p:spPr bwMode="auto">
          <a:xfrm>
            <a:off x="5980113" y="2285702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39" name="Rectangle 35"/>
          <p:cNvSpPr>
            <a:spLocks/>
          </p:cNvSpPr>
          <p:nvPr/>
        </p:nvSpPr>
        <p:spPr bwMode="auto">
          <a:xfrm>
            <a:off x="6642100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40" name="Rectangle 36"/>
          <p:cNvSpPr>
            <a:spLocks/>
          </p:cNvSpPr>
          <p:nvPr/>
        </p:nvSpPr>
        <p:spPr bwMode="auto">
          <a:xfrm>
            <a:off x="7400925" y="22857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port6</a:t>
            </a:r>
          </a:p>
        </p:txBody>
      </p:sp>
      <p:sp>
        <p:nvSpPr>
          <p:cNvPr id="42" name="Rectangle 73"/>
          <p:cNvSpPr>
            <a:spLocks/>
          </p:cNvSpPr>
          <p:nvPr/>
        </p:nvSpPr>
        <p:spPr bwMode="auto">
          <a:xfrm>
            <a:off x="685800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grpSp>
        <p:nvGrpSpPr>
          <p:cNvPr id="43" name="Group 74"/>
          <p:cNvGrpSpPr>
            <a:grpSpLocks/>
          </p:cNvGrpSpPr>
          <p:nvPr/>
        </p:nvGrpSpPr>
        <p:grpSpPr bwMode="auto">
          <a:xfrm>
            <a:off x="687388" y="5011440"/>
            <a:ext cx="7483475" cy="571500"/>
            <a:chOff x="0" y="0"/>
            <a:chExt cx="6704" cy="512"/>
          </a:xfrm>
        </p:grpSpPr>
        <p:sp>
          <p:nvSpPr>
            <p:cNvPr id="44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Port</a:t>
              </a:r>
            </a:p>
          </p:txBody>
        </p:sp>
        <p:sp>
          <p:nvSpPr>
            <p:cNvPr id="46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7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48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9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50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1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type</a:t>
              </a:r>
            </a:p>
          </p:txBody>
        </p:sp>
        <p:sp>
          <p:nvSpPr>
            <p:cNvPr id="52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3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ID</a:t>
              </a:r>
            </a:p>
          </p:txBody>
        </p:sp>
        <p:sp>
          <p:nvSpPr>
            <p:cNvPr id="54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5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56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7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58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9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Prot</a:t>
              </a:r>
            </a:p>
          </p:txBody>
        </p:sp>
        <p:sp>
          <p:nvSpPr>
            <p:cNvPr id="60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1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sport</a:t>
              </a:r>
            </a:p>
          </p:txBody>
        </p:sp>
        <p:sp>
          <p:nvSpPr>
            <p:cNvPr id="62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3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dport</a:t>
              </a:r>
            </a:p>
          </p:txBody>
        </p:sp>
        <p:sp>
          <p:nvSpPr>
            <p:cNvPr id="64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5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66" name="Rectangle 97"/>
          <p:cNvSpPr>
            <a:spLocks/>
          </p:cNvSpPr>
          <p:nvPr/>
        </p:nvSpPr>
        <p:spPr bwMode="auto">
          <a:xfrm>
            <a:off x="1346200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67" name="Rectangle 98"/>
          <p:cNvSpPr>
            <a:spLocks/>
          </p:cNvSpPr>
          <p:nvPr/>
        </p:nvSpPr>
        <p:spPr bwMode="auto">
          <a:xfrm>
            <a:off x="1774825" y="5678190"/>
            <a:ext cx="11334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68" name="Rectangle 99"/>
          <p:cNvSpPr>
            <a:spLocks/>
          </p:cNvSpPr>
          <p:nvPr/>
        </p:nvSpPr>
        <p:spPr bwMode="auto">
          <a:xfrm>
            <a:off x="2667000" y="5678190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69" name="Rectangle 100"/>
          <p:cNvSpPr>
            <a:spLocks/>
          </p:cNvSpPr>
          <p:nvPr/>
        </p:nvSpPr>
        <p:spPr bwMode="auto">
          <a:xfrm>
            <a:off x="3328988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70" name="Rectangle 101"/>
          <p:cNvSpPr>
            <a:spLocks/>
          </p:cNvSpPr>
          <p:nvPr/>
        </p:nvSpPr>
        <p:spPr bwMode="auto">
          <a:xfrm>
            <a:off x="3989388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71" name="Rectangle 102"/>
          <p:cNvSpPr>
            <a:spLocks/>
          </p:cNvSpPr>
          <p:nvPr/>
        </p:nvSpPr>
        <p:spPr bwMode="auto">
          <a:xfrm>
            <a:off x="4649788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72" name="Rectangle 103"/>
          <p:cNvSpPr>
            <a:spLocks/>
          </p:cNvSpPr>
          <p:nvPr/>
        </p:nvSpPr>
        <p:spPr bwMode="auto">
          <a:xfrm>
            <a:off x="5319713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73" name="Rectangle 104"/>
          <p:cNvSpPr>
            <a:spLocks/>
          </p:cNvSpPr>
          <p:nvPr/>
        </p:nvSpPr>
        <p:spPr bwMode="auto">
          <a:xfrm>
            <a:off x="5980113" y="5678190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74" name="Rectangle 105"/>
          <p:cNvSpPr>
            <a:spLocks/>
          </p:cNvSpPr>
          <p:nvPr/>
        </p:nvSpPr>
        <p:spPr bwMode="auto">
          <a:xfrm>
            <a:off x="6642100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22</a:t>
            </a:r>
          </a:p>
        </p:txBody>
      </p:sp>
      <p:sp>
        <p:nvSpPr>
          <p:cNvPr id="75" name="Rectangle 106"/>
          <p:cNvSpPr>
            <a:spLocks/>
          </p:cNvSpPr>
          <p:nvPr/>
        </p:nvSpPr>
        <p:spPr bwMode="auto">
          <a:xfrm>
            <a:off x="7400925" y="5678190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drop</a:t>
            </a:r>
          </a:p>
        </p:txBody>
      </p:sp>
      <p:sp>
        <p:nvSpPr>
          <p:cNvPr id="78" name="Rectangle 3"/>
          <p:cNvSpPr>
            <a:spLocks/>
          </p:cNvSpPr>
          <p:nvPr/>
        </p:nvSpPr>
        <p:spPr bwMode="auto">
          <a:xfrm>
            <a:off x="655637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grpSp>
        <p:nvGrpSpPr>
          <p:cNvPr id="79" name="Group 4"/>
          <p:cNvGrpSpPr>
            <a:grpSpLocks/>
          </p:cNvGrpSpPr>
          <p:nvPr/>
        </p:nvGrpSpPr>
        <p:grpSpPr bwMode="auto">
          <a:xfrm>
            <a:off x="657225" y="3242965"/>
            <a:ext cx="7483475" cy="571500"/>
            <a:chOff x="0" y="0"/>
            <a:chExt cx="6704" cy="512"/>
          </a:xfrm>
        </p:grpSpPr>
        <p:sp>
          <p:nvSpPr>
            <p:cNvPr id="80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1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Port</a:t>
              </a:r>
            </a:p>
          </p:txBody>
        </p:sp>
        <p:sp>
          <p:nvSpPr>
            <p:cNvPr id="82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3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84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5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86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7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type</a:t>
              </a:r>
            </a:p>
          </p:txBody>
        </p:sp>
        <p:sp>
          <p:nvSpPr>
            <p:cNvPr id="88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9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ID</a:t>
              </a:r>
            </a:p>
          </p:txBody>
        </p:sp>
        <p:sp>
          <p:nvSpPr>
            <p:cNvPr id="90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1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Src</a:t>
              </a:r>
            </a:p>
          </p:txBody>
        </p:sp>
        <p:sp>
          <p:nvSpPr>
            <p:cNvPr id="92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3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Dst</a:t>
              </a:r>
            </a:p>
          </p:txBody>
        </p:sp>
        <p:sp>
          <p:nvSpPr>
            <p:cNvPr id="94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5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Prot</a:t>
              </a:r>
            </a:p>
          </p:txBody>
        </p:sp>
        <p:sp>
          <p:nvSpPr>
            <p:cNvPr id="96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7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sport</a:t>
              </a:r>
            </a:p>
          </p:txBody>
        </p:sp>
        <p:sp>
          <p:nvSpPr>
            <p:cNvPr id="98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9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dport</a:t>
              </a:r>
            </a:p>
          </p:txBody>
        </p:sp>
        <p:sp>
          <p:nvSpPr>
            <p:cNvPr id="100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1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solidFill>
                    <a:prstClr val="black"/>
                  </a:solidFill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102" name="Rectangle 27"/>
          <p:cNvSpPr>
            <a:spLocks/>
          </p:cNvSpPr>
          <p:nvPr/>
        </p:nvSpPr>
        <p:spPr bwMode="auto">
          <a:xfrm>
            <a:off x="1316037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3" name="Rectangle 28"/>
          <p:cNvSpPr>
            <a:spLocks/>
          </p:cNvSpPr>
          <p:nvPr/>
        </p:nvSpPr>
        <p:spPr bwMode="auto">
          <a:xfrm>
            <a:off x="1744662" y="3911302"/>
            <a:ext cx="1133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4" name="Rectangle 29"/>
          <p:cNvSpPr>
            <a:spLocks/>
          </p:cNvSpPr>
          <p:nvPr/>
        </p:nvSpPr>
        <p:spPr bwMode="auto">
          <a:xfrm>
            <a:off x="2636837" y="3911302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5" name="Rectangle 30"/>
          <p:cNvSpPr>
            <a:spLocks/>
          </p:cNvSpPr>
          <p:nvPr/>
        </p:nvSpPr>
        <p:spPr bwMode="auto">
          <a:xfrm>
            <a:off x="3298825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6" name="Rectangle 31"/>
          <p:cNvSpPr>
            <a:spLocks/>
          </p:cNvSpPr>
          <p:nvPr/>
        </p:nvSpPr>
        <p:spPr bwMode="auto">
          <a:xfrm>
            <a:off x="3959225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7" name="Rectangle 32"/>
          <p:cNvSpPr>
            <a:spLocks/>
          </p:cNvSpPr>
          <p:nvPr/>
        </p:nvSpPr>
        <p:spPr bwMode="auto">
          <a:xfrm>
            <a:off x="4619625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5.6.7.8</a:t>
            </a:r>
          </a:p>
        </p:txBody>
      </p:sp>
      <p:sp>
        <p:nvSpPr>
          <p:cNvPr id="108" name="Rectangle 33"/>
          <p:cNvSpPr>
            <a:spLocks/>
          </p:cNvSpPr>
          <p:nvPr/>
        </p:nvSpPr>
        <p:spPr bwMode="auto">
          <a:xfrm>
            <a:off x="5289550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09" name="Rectangle 34"/>
          <p:cNvSpPr>
            <a:spLocks/>
          </p:cNvSpPr>
          <p:nvPr/>
        </p:nvSpPr>
        <p:spPr bwMode="auto">
          <a:xfrm>
            <a:off x="5949950" y="3911302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10" name="Rectangle 35"/>
          <p:cNvSpPr>
            <a:spLocks/>
          </p:cNvSpPr>
          <p:nvPr/>
        </p:nvSpPr>
        <p:spPr bwMode="auto">
          <a:xfrm>
            <a:off x="6611937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*</a:t>
            </a:r>
          </a:p>
        </p:txBody>
      </p:sp>
      <p:sp>
        <p:nvSpPr>
          <p:cNvPr id="111" name="Rectangle 36"/>
          <p:cNvSpPr>
            <a:spLocks/>
          </p:cNvSpPr>
          <p:nvPr/>
        </p:nvSpPr>
        <p:spPr bwMode="auto">
          <a:xfrm>
            <a:off x="7370762" y="3911302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prstClr val="black"/>
                </a:solidFill>
                <a:latin typeface="Calibri" pitchFamily="34" charset="0"/>
              </a:rPr>
              <a:t>port6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83568" y="1115452"/>
            <a:ext cx="2664296" cy="36933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Switching Use Case</a:t>
            </a:r>
            <a:endParaRPr lang="en-US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83568" y="2708920"/>
            <a:ext cx="2664296" cy="36933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Routing Use Case</a:t>
            </a:r>
            <a:endParaRPr lang="en-US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83568" y="4499828"/>
            <a:ext cx="2664296" cy="36933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Firewall Use Case</a:t>
            </a:r>
            <a:endParaRPr lang="en-US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17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9144000" cy="31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3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042" y="445810"/>
            <a:ext cx="634425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5" dirty="0"/>
              <a:t>Matching (</a:t>
            </a:r>
            <a:r>
              <a:rPr b="1" spc="-5" dirty="0" err="1" smtClean="0"/>
              <a:t>OpenFlow</a:t>
            </a:r>
            <a:r>
              <a:rPr lang="en-US" b="1" spc="-5" dirty="0"/>
              <a:t> </a:t>
            </a:r>
            <a:r>
              <a:rPr b="1" spc="-200" dirty="0" smtClean="0"/>
              <a:t>v. </a:t>
            </a:r>
            <a:r>
              <a:rPr b="1" dirty="0" smtClean="0"/>
              <a:t>1.0</a:t>
            </a:r>
            <a:r>
              <a:rPr b="1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219200"/>
            <a:ext cx="6955184" cy="4850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3962400"/>
            <a:ext cx="5832468" cy="192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139700" indent="-254000" algn="just" defTabSz="914400">
              <a:buFontTx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Packet header fields matched</a:t>
            </a:r>
            <a:r>
              <a:rPr sz="2000" spc="-105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against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one of N</a:t>
            </a:r>
            <a:r>
              <a:rPr sz="2000" spc="-105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sz="2000" dirty="0" smtClean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tables</a:t>
            </a:r>
            <a:endParaRPr lang="en-US" sz="2000" dirty="0" smtClean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66700" marR="139700" indent="-254000" algn="just" defTabSz="914400">
              <a:buFontTx/>
              <a:buChar char="•"/>
              <a:tabLst>
                <a:tab pos="354965" algn="l"/>
                <a:tab pos="355600" algn="l"/>
              </a:tabLst>
            </a:pPr>
            <a:endParaRPr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355600" indent="-342900" algn="just" defTabSz="914400">
              <a:spcBef>
                <a:spcPts val="152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If no match, packet is sent to</a:t>
            </a:r>
            <a:r>
              <a:rPr sz="2000" spc="-12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controller</a:t>
            </a:r>
          </a:p>
          <a:p>
            <a:pPr marL="355600" indent="-342900" algn="just" defTabSz="914400">
              <a:spcBef>
                <a:spcPts val="152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Otherwise, switch performs</a:t>
            </a:r>
            <a:r>
              <a:rPr sz="2000" spc="-105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640080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100" dirty="0">
                <a:solidFill>
                  <a:schemeClr val="bg1"/>
                </a:solidFill>
                <a:latin typeface="Calibri"/>
              </a:rPr>
              <a:t>https://www.opennetworking.org/images/stories/downloads/sdn-resources/onf-specifications/openflow/openflow-spec-v1.0.0.pdf</a:t>
            </a:r>
          </a:p>
        </p:txBody>
      </p:sp>
    </p:spTree>
    <p:extLst>
      <p:ext uri="{BB962C8B-B14F-4D97-AF65-F5344CB8AC3E}">
        <p14:creationId xmlns:p14="http://schemas.microsoft.com/office/powerpoint/2010/main" val="19421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3366FF"/>
                </a:solidFill>
              </a:rPr>
              <a:t>OF Tables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9964" y="833446"/>
            <a:ext cx="8389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Packet Flow through the processing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" y="1346756"/>
            <a:ext cx="9144000" cy="53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19</a:t>
            </a:fld>
            <a:endParaRPr lang="tr-T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smtClean="0"/>
              <a:t>Operation and Flow Management</a:t>
            </a:r>
            <a:endParaRPr lang="en-US" dirty="0"/>
          </a:p>
        </p:txBody>
      </p:sp>
      <p:pic>
        <p:nvPicPr>
          <p:cNvPr id="7" name="Picture 1" descr="Fig1.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" y="1409599"/>
            <a:ext cx="4917282" cy="40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04048" y="1074099"/>
            <a:ext cx="4104456" cy="4875181"/>
          </a:xfrm>
          <a:prstGeom prst="rect">
            <a:avLst/>
          </a:prstGeom>
          <a:solidFill>
            <a:srgbClr val="A6A6A6"/>
          </a:solidFill>
        </p:spPr>
        <p:txBody>
          <a:bodyPr wrap="square">
            <a:spAutoFit/>
          </a:bodyPr>
          <a:lstStyle/>
          <a:p>
            <a:pPr marL="342900" indent="-342900" defTabSz="449263" fontAlgn="base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DA1F28">
                  <a:lumMod val="50000"/>
                </a:srgbClr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292934"/>
                </a:solidFill>
                <a:latin typeface="Century Gothic"/>
                <a:ea typeface="SimSun" charset="0"/>
                <a:cs typeface="Century Gothic"/>
              </a:rPr>
              <a:t>All incoming flow are received by the OF switches in Data Plane</a:t>
            </a:r>
          </a:p>
          <a:p>
            <a:pPr marL="342900" indent="-342900" defTabSz="449263" fontAlgn="base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DA1F28">
                  <a:lumMod val="50000"/>
                </a:srgbClr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292934"/>
                </a:solidFill>
                <a:latin typeface="Century Gothic"/>
                <a:ea typeface="SimSun" charset="0"/>
                <a:cs typeface="Century Gothic"/>
              </a:rPr>
              <a:t>In switch, the destination addresses of each flows are checked from Flow Table Pipeline </a:t>
            </a:r>
          </a:p>
          <a:p>
            <a:pPr marL="342900" indent="-342900" defTabSz="449263" fontAlgn="base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DA1F28">
                  <a:lumMod val="50000"/>
                </a:srgbClr>
              </a:buClr>
              <a:buSzPct val="100000"/>
              <a:buFont typeface="Wingdings" charset="2"/>
              <a:buChar char="§"/>
              <a:defRPr/>
            </a:pPr>
            <a:r>
              <a:rPr lang="en-US" b="1" dirty="0">
                <a:solidFill>
                  <a:srgbClr val="FF0000"/>
                </a:solidFill>
                <a:latin typeface="Century Gothic"/>
                <a:ea typeface="SimSun" charset="0"/>
                <a:cs typeface="Century Gothic"/>
              </a:rPr>
              <a:t>If it is matched, the actions in figure are performed</a:t>
            </a:r>
          </a:p>
          <a:p>
            <a:pPr marL="342900" indent="-342900" defTabSz="449263" fontAlgn="base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DA1F28">
                  <a:lumMod val="50000"/>
                </a:srgbClr>
              </a:buClr>
              <a:buSzPct val="100000"/>
              <a:buFont typeface="Wingdings" charset="2"/>
              <a:buChar char="§"/>
              <a:defRPr/>
            </a:pPr>
            <a:r>
              <a:rPr lang="en-US" b="1" dirty="0">
                <a:solidFill>
                  <a:srgbClr val="FF0000"/>
                </a:solidFill>
                <a:latin typeface="Century Gothic"/>
                <a:ea typeface="SimSun" charset="0"/>
                <a:cs typeface="Century Gothic"/>
              </a:rPr>
              <a:t>If it is not matched, that flow is called as “newcomer” flow and first packet is sent to Controller</a:t>
            </a:r>
          </a:p>
          <a:p>
            <a:pPr marL="342900" indent="-342900" defTabSz="449263" fontAlgn="base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DA1F28">
                  <a:lumMod val="50000"/>
                </a:srgbClr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292934"/>
                </a:solidFill>
                <a:latin typeface="Century Gothic"/>
                <a:ea typeface="SimSun" charset="0"/>
                <a:cs typeface="Century Gothic"/>
              </a:rPr>
              <a:t>Controller decides suitable solution, updates the flow entry and assigns a forwarding rule for this newcomer </a:t>
            </a:r>
            <a:r>
              <a:rPr lang="en-US" dirty="0" smtClean="0">
                <a:solidFill>
                  <a:srgbClr val="292934"/>
                </a:solidFill>
                <a:latin typeface="Century Gothic"/>
                <a:ea typeface="SimSun" charset="0"/>
                <a:cs typeface="Century Gothic"/>
              </a:rPr>
              <a:t>flow</a:t>
            </a:r>
            <a:endParaRPr lang="en-US" dirty="0">
              <a:solidFill>
                <a:srgbClr val="292934"/>
              </a:solidFill>
              <a:latin typeface="Century Gothic"/>
              <a:ea typeface="SimSun" charset="0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6512" y="6381908"/>
            <a:ext cx="10476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entury Gothic"/>
                <a:cs typeface="Century Gothic"/>
              </a:rPr>
              <a:t>-G</a:t>
            </a:r>
            <a:r>
              <a:rPr lang="en-US" sz="800" dirty="0">
                <a:latin typeface="Century Gothic"/>
                <a:cs typeface="Century Gothic"/>
              </a:rPr>
              <a:t>. </a:t>
            </a:r>
            <a:r>
              <a:rPr lang="en-US" sz="800" dirty="0" err="1">
                <a:latin typeface="Century Gothic"/>
                <a:cs typeface="Century Gothic"/>
              </a:rPr>
              <a:t>Secinti</a:t>
            </a:r>
            <a:r>
              <a:rPr lang="en-US" sz="800" dirty="0">
                <a:latin typeface="Century Gothic"/>
                <a:cs typeface="Century Gothic"/>
              </a:rPr>
              <a:t>, B. Canberk, T. Duong, L. </a:t>
            </a:r>
            <a:r>
              <a:rPr lang="en-US" sz="800" dirty="0" err="1">
                <a:latin typeface="Century Gothic"/>
                <a:cs typeface="Century Gothic"/>
              </a:rPr>
              <a:t>Shu</a:t>
            </a:r>
            <a:r>
              <a:rPr lang="en-US" sz="800" dirty="0">
                <a:latin typeface="Century Gothic"/>
                <a:cs typeface="Century Gothic"/>
              </a:rPr>
              <a:t>., ‘Software Defined Architecture for VANET: A </a:t>
            </a:r>
            <a:r>
              <a:rPr lang="en-US" sz="800" dirty="0" err="1">
                <a:latin typeface="Century Gothic"/>
                <a:cs typeface="Century Gothic"/>
              </a:rPr>
              <a:t>Testbed</a:t>
            </a:r>
            <a:r>
              <a:rPr lang="en-US" sz="800" dirty="0">
                <a:latin typeface="Century Gothic"/>
                <a:cs typeface="Century Gothic"/>
              </a:rPr>
              <a:t> Implementation with Wireless Access Management’, </a:t>
            </a:r>
            <a:r>
              <a:rPr lang="en-US" sz="800" dirty="0" smtClean="0">
                <a:latin typeface="Century Gothic"/>
                <a:cs typeface="Century Gothic"/>
              </a:rPr>
              <a:t>IEEE </a:t>
            </a:r>
            <a:r>
              <a:rPr lang="en-US" sz="800" dirty="0">
                <a:latin typeface="Century Gothic"/>
                <a:cs typeface="Century Gothic"/>
              </a:rPr>
              <a:t>Communications Magazine, 2017</a:t>
            </a:r>
            <a:r>
              <a:rPr lang="en-US" sz="800" dirty="0" smtClean="0">
                <a:latin typeface="Century Gothic"/>
                <a:cs typeface="Century Gothic"/>
              </a:rPr>
              <a:t>.</a:t>
            </a:r>
            <a:endParaRPr lang="en-US" sz="8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45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Motivation- 1 (This lecture)</a:t>
            </a:r>
          </a:p>
          <a:p>
            <a:pPr lvl="1"/>
            <a:r>
              <a:rPr lang="en-US" dirty="0" smtClean="0"/>
              <a:t>Centralizing the “routing/forwarding” logic</a:t>
            </a:r>
          </a:p>
          <a:p>
            <a:pPr lvl="1"/>
            <a:r>
              <a:rPr lang="en-US" dirty="0" smtClean="0"/>
              <a:t>Centralizing “</a:t>
            </a:r>
            <a:r>
              <a:rPr lang="en-US" dirty="0" err="1" smtClean="0"/>
              <a:t>middleboxes</a:t>
            </a:r>
            <a:r>
              <a:rPr lang="en-US" dirty="0" smtClean="0"/>
              <a:t>”: Firewall and NAT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 -2 (Next two lectures)</a:t>
            </a:r>
          </a:p>
          <a:p>
            <a:pPr lvl="1"/>
            <a:r>
              <a:rPr lang="en-US" dirty="0" smtClean="0"/>
              <a:t>Data-center networks</a:t>
            </a:r>
          </a:p>
          <a:p>
            <a:pPr lvl="1"/>
            <a:r>
              <a:rPr lang="en-US" dirty="0" smtClean="0"/>
              <a:t>Network-virtualization and multi-tenancy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20</a:t>
            </a:fld>
            <a:endParaRPr lang="tr-T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smtClean="0"/>
              <a:t>Operation and Flow Management</a:t>
            </a:r>
            <a:endParaRPr lang="en-US" dirty="0"/>
          </a:p>
        </p:txBody>
      </p:sp>
      <p:pic>
        <p:nvPicPr>
          <p:cNvPr id="7" name="Picture 1" descr="Fig1.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0600"/>
            <a:ext cx="91440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626" y="5867400"/>
            <a:ext cx="8998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entury Gothic"/>
                <a:cs typeface="Century Gothic"/>
              </a:rPr>
              <a:t>-G</a:t>
            </a:r>
            <a:r>
              <a:rPr lang="en-US" sz="800" dirty="0">
                <a:latin typeface="Century Gothic"/>
                <a:cs typeface="Century Gothic"/>
              </a:rPr>
              <a:t>. </a:t>
            </a:r>
            <a:r>
              <a:rPr lang="en-US" sz="800" dirty="0" err="1">
                <a:latin typeface="Century Gothic"/>
                <a:cs typeface="Century Gothic"/>
              </a:rPr>
              <a:t>Secinti</a:t>
            </a:r>
            <a:r>
              <a:rPr lang="en-US" sz="800" dirty="0">
                <a:latin typeface="Century Gothic"/>
                <a:cs typeface="Century Gothic"/>
              </a:rPr>
              <a:t>, B. Canberk, T. Duong, L. </a:t>
            </a:r>
            <a:r>
              <a:rPr lang="en-US" sz="800" dirty="0" err="1">
                <a:latin typeface="Century Gothic"/>
                <a:cs typeface="Century Gothic"/>
              </a:rPr>
              <a:t>Shu</a:t>
            </a:r>
            <a:r>
              <a:rPr lang="en-US" sz="800" dirty="0">
                <a:latin typeface="Century Gothic"/>
                <a:cs typeface="Century Gothic"/>
              </a:rPr>
              <a:t>., ‘Software Defined Architecture for VANET: A </a:t>
            </a:r>
            <a:r>
              <a:rPr lang="en-US" sz="800" dirty="0" err="1">
                <a:latin typeface="Century Gothic"/>
                <a:cs typeface="Century Gothic"/>
              </a:rPr>
              <a:t>Testbed</a:t>
            </a:r>
            <a:r>
              <a:rPr lang="en-US" sz="800" dirty="0">
                <a:latin typeface="Century Gothic"/>
                <a:cs typeface="Century Gothic"/>
              </a:rPr>
              <a:t> Implementation with Wireless Access Management’, </a:t>
            </a:r>
            <a:r>
              <a:rPr lang="en-US" sz="800" dirty="0" smtClean="0">
                <a:latin typeface="Century Gothic"/>
                <a:cs typeface="Century Gothic"/>
              </a:rPr>
              <a:t>IEEE </a:t>
            </a:r>
            <a:r>
              <a:rPr lang="en-US" sz="800" dirty="0">
                <a:latin typeface="Century Gothic"/>
                <a:cs typeface="Century Gothic"/>
              </a:rPr>
              <a:t>Communications Magazine, 2017</a:t>
            </a:r>
            <a:r>
              <a:rPr lang="en-US" sz="800" dirty="0" smtClean="0">
                <a:latin typeface="Century Gothic"/>
                <a:cs typeface="Century Gothic"/>
              </a:rPr>
              <a:t>.</a:t>
            </a:r>
            <a:endParaRPr lang="en-US" sz="8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965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33" y="857251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+mn-lt"/>
              </a:rPr>
              <a:t>The Actual Flow Table Looks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6" y="2595998"/>
            <a:ext cx="7757881" cy="277067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18588" y="2596019"/>
            <a:ext cx="45397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50" dirty="0" err="1">
                <a:solidFill>
                  <a:srgbClr val="C00000"/>
                </a:solidFill>
                <a:latin typeface="Helvetica" panose="020B0604020202020204" pitchFamily="34" charset="0"/>
              </a:rPr>
              <a:t>QoS</a:t>
            </a:r>
            <a:endParaRPr lang="en-US" sz="1050" dirty="0">
              <a:solidFill>
                <a:srgbClr val="C00000"/>
              </a:solidFill>
              <a:latin typeface="Helvetica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85971" y="2596019"/>
            <a:ext cx="67999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50" dirty="0">
                <a:solidFill>
                  <a:srgbClr val="C00000"/>
                </a:solidFill>
                <a:latin typeface="Helvetica" panose="020B0604020202020204" pitchFamily="34" charset="0"/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3844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94" y="857251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+mn-lt"/>
              </a:rPr>
              <a:t>OpenFlow</a:t>
            </a:r>
            <a:r>
              <a:rPr lang="en-US" b="1" dirty="0">
                <a:solidFill>
                  <a:srgbClr val="0000FF"/>
                </a:solidFill>
                <a:latin typeface="+mn-lt"/>
              </a:rPr>
              <a:t> Table: Basic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59042" cy="3597636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All</a:t>
            </a:r>
            <a:r>
              <a:rPr lang="en-US" sz="1800" dirty="0" smtClean="0"/>
              <a:t> 		To </a:t>
            </a:r>
            <a:r>
              <a:rPr lang="en-US" sz="1800" dirty="0"/>
              <a:t>all interfaces </a:t>
            </a:r>
            <a:r>
              <a:rPr lang="en-US" sz="1800" dirty="0" smtClean="0"/>
              <a:t>except incoming interface.</a:t>
            </a:r>
          </a:p>
          <a:p>
            <a:r>
              <a:rPr lang="en-US" sz="1800" dirty="0" smtClean="0">
                <a:solidFill>
                  <a:srgbClr val="0070C0"/>
                </a:solidFill>
              </a:rPr>
              <a:t>Controller</a:t>
            </a:r>
            <a:r>
              <a:rPr lang="en-US" sz="1800" dirty="0" smtClean="0"/>
              <a:t> 	Encapsulate </a:t>
            </a:r>
            <a:r>
              <a:rPr lang="en-US" sz="1800" dirty="0"/>
              <a:t>and send to </a:t>
            </a:r>
            <a:r>
              <a:rPr lang="en-US" sz="1800" dirty="0" smtClean="0"/>
              <a:t>controller.</a:t>
            </a:r>
            <a:endParaRPr lang="en-US" sz="1800" dirty="0"/>
          </a:p>
          <a:p>
            <a:r>
              <a:rPr lang="en-US" sz="1800" dirty="0" smtClean="0">
                <a:solidFill>
                  <a:srgbClr val="0070C0"/>
                </a:solidFill>
              </a:rPr>
              <a:t>Local</a:t>
            </a:r>
            <a:r>
              <a:rPr lang="en-US" sz="1800" dirty="0" smtClean="0"/>
              <a:t> 		send </a:t>
            </a:r>
            <a:r>
              <a:rPr lang="en-US" sz="1800" dirty="0"/>
              <a:t>to its local networking </a:t>
            </a:r>
            <a:r>
              <a:rPr lang="en-US" sz="1800" dirty="0" smtClean="0"/>
              <a:t>stack.</a:t>
            </a:r>
            <a:endParaRPr lang="en-US" sz="1800" dirty="0"/>
          </a:p>
          <a:p>
            <a:r>
              <a:rPr lang="en-US" sz="1800" dirty="0" smtClean="0">
                <a:solidFill>
                  <a:srgbClr val="0070C0"/>
                </a:solidFill>
              </a:rPr>
              <a:t>Table</a:t>
            </a:r>
            <a:r>
              <a:rPr lang="en-US" sz="1800" dirty="0" smtClean="0"/>
              <a:t> 		Perform </a:t>
            </a:r>
            <a:r>
              <a:rPr lang="en-US" sz="1800" dirty="0"/>
              <a:t>actions in the </a:t>
            </a:r>
            <a:r>
              <a:rPr lang="en-US" sz="1800" u="sng" dirty="0" smtClean="0"/>
              <a:t>next</a:t>
            </a:r>
            <a:r>
              <a:rPr lang="en-US" sz="1800" dirty="0" smtClean="0"/>
              <a:t> flow table (table chaining or multiple 			table instructions).</a:t>
            </a:r>
          </a:p>
          <a:p>
            <a:r>
              <a:rPr lang="en-US" sz="1800" dirty="0" err="1" smtClean="0">
                <a:solidFill>
                  <a:srgbClr val="0070C0"/>
                </a:solidFill>
              </a:rPr>
              <a:t>In_port</a:t>
            </a:r>
            <a:r>
              <a:rPr lang="en-US" sz="1800" dirty="0" smtClean="0"/>
              <a:t> 	Send </a:t>
            </a:r>
            <a:r>
              <a:rPr lang="en-US" sz="1800" dirty="0"/>
              <a:t>back to input </a:t>
            </a:r>
            <a:r>
              <a:rPr lang="en-US" sz="1800" dirty="0" smtClean="0"/>
              <a:t>port.</a:t>
            </a:r>
            <a:endParaRPr lang="en-US" sz="1800" dirty="0"/>
          </a:p>
          <a:p>
            <a:r>
              <a:rPr lang="en-US" sz="1800" dirty="0" smtClean="0">
                <a:solidFill>
                  <a:srgbClr val="0070C0"/>
                </a:solidFill>
              </a:rPr>
              <a:t>Normal</a:t>
            </a:r>
            <a:r>
              <a:rPr lang="en-US" sz="1800" dirty="0" smtClean="0"/>
              <a:t> 	Forward </a:t>
            </a:r>
            <a:r>
              <a:rPr lang="en-US" sz="1800" dirty="0"/>
              <a:t>using traditional </a:t>
            </a:r>
            <a:r>
              <a:rPr lang="en-US" sz="1800" dirty="0" smtClean="0"/>
              <a:t>Ethernet.</a:t>
            </a:r>
          </a:p>
          <a:p>
            <a:r>
              <a:rPr lang="en-US" sz="1800" dirty="0" smtClean="0">
                <a:solidFill>
                  <a:srgbClr val="0070C0"/>
                </a:solidFill>
              </a:rPr>
              <a:t>Flood</a:t>
            </a:r>
            <a:r>
              <a:rPr lang="en-US" sz="1800" dirty="0" smtClean="0"/>
              <a:t> 	Send </a:t>
            </a:r>
            <a:r>
              <a:rPr lang="en-US" sz="1800" dirty="0"/>
              <a:t>along minimum spanning tree </a:t>
            </a:r>
            <a:r>
              <a:rPr lang="en-US" sz="1800" dirty="0" smtClean="0"/>
              <a:t>except the incoming interface.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2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191" y="857251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+mn-lt"/>
              </a:rPr>
              <a:t>OpenFlow</a:t>
            </a:r>
            <a:r>
              <a:rPr lang="en-US" b="1" dirty="0">
                <a:solidFill>
                  <a:srgbClr val="0000FF"/>
                </a:solidFill>
                <a:latin typeface="+mn-lt"/>
              </a:rPr>
              <a:t> Table: Basic Stats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36" y="2291545"/>
            <a:ext cx="5495900" cy="343964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37565" y="2291521"/>
            <a:ext cx="2445328" cy="32512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prstClr val="black"/>
                </a:solidFill>
              </a:rPr>
              <a:t>Provide counter for incoming flows or packets.</a:t>
            </a:r>
          </a:p>
          <a:p>
            <a:r>
              <a:rPr lang="en-US" sz="2100" dirty="0">
                <a:solidFill>
                  <a:prstClr val="black"/>
                </a:solidFill>
              </a:rPr>
              <a:t>Information on counter can be retrieved to control plane.</a:t>
            </a:r>
          </a:p>
          <a:p>
            <a:r>
              <a:rPr lang="en-US" sz="2100" dirty="0">
                <a:solidFill>
                  <a:prstClr val="black"/>
                </a:solidFill>
              </a:rPr>
              <a:t>Can be used to monitor network traffic. </a:t>
            </a:r>
          </a:p>
        </p:txBody>
      </p:sp>
    </p:spTree>
    <p:extLst>
      <p:ext uri="{BB962C8B-B14F-4D97-AF65-F5344CB8AC3E}">
        <p14:creationId xmlns:p14="http://schemas.microsoft.com/office/powerpoint/2010/main" val="71806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3366FF"/>
                </a:solidFill>
              </a:rPr>
              <a:t>Main Components of an OF Switch</a:t>
            </a:r>
            <a:endParaRPr lang="en-US" sz="2800" b="1" dirty="0">
              <a:solidFill>
                <a:srgbClr val="33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2" y="1130548"/>
            <a:ext cx="7378492" cy="53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3366FF"/>
                </a:solidFill>
              </a:rPr>
              <a:t>Main Components of an OF Switch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935" y="833446"/>
            <a:ext cx="83895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Control Channel: </a:t>
            </a:r>
            <a:r>
              <a:rPr lang="en-US" sz="1400" dirty="0"/>
              <a:t>The aggregation of components of an </a:t>
            </a:r>
            <a:r>
              <a:rPr lang="en-US" sz="1400" dirty="0" err="1"/>
              <a:t>OpenFlow</a:t>
            </a:r>
            <a:r>
              <a:rPr lang="en-US" sz="1400" dirty="0"/>
              <a:t> logical switch that </a:t>
            </a:r>
            <a:r>
              <a:rPr lang="en-US" sz="1400" dirty="0" smtClean="0"/>
              <a:t>manages communication </a:t>
            </a:r>
            <a:r>
              <a:rPr lang="en-US" sz="1400" dirty="0"/>
              <a:t>with controllers. The control channel includes one </a:t>
            </a:r>
            <a:r>
              <a:rPr lang="en-US" sz="1400" dirty="0" err="1"/>
              <a:t>OpenFlow</a:t>
            </a:r>
            <a:r>
              <a:rPr lang="en-US" sz="1400" dirty="0"/>
              <a:t> channel </a:t>
            </a:r>
            <a:r>
              <a:rPr lang="en-US" sz="1400" dirty="0" smtClean="0"/>
              <a:t>per </a:t>
            </a:r>
            <a:r>
              <a:rPr lang="en-US" sz="1400" dirty="0" err="1" smtClean="0"/>
              <a:t>OpenFlow</a:t>
            </a:r>
            <a:r>
              <a:rPr lang="en-US" sz="1400" dirty="0" smtClean="0"/>
              <a:t> </a:t>
            </a:r>
            <a:r>
              <a:rPr lang="en-US" sz="1400" dirty="0"/>
              <a:t>controller</a:t>
            </a:r>
            <a:r>
              <a:rPr lang="en-US" sz="1400" dirty="0" smtClean="0"/>
              <a:t>. 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400" dirty="0" err="1"/>
              <a:t>OpenFlow</a:t>
            </a:r>
            <a:r>
              <a:rPr lang="en-US" sz="1400" dirty="0"/>
              <a:t> Channel: </a:t>
            </a:r>
            <a:r>
              <a:rPr lang="en-US" sz="1400" b="1" dirty="0"/>
              <a:t>I</a:t>
            </a:r>
            <a:r>
              <a:rPr lang="en-US" sz="1400" b="1" dirty="0" smtClean="0"/>
              <a:t>nterface</a:t>
            </a:r>
            <a:r>
              <a:rPr lang="en-US" sz="1400" dirty="0" smtClean="0"/>
              <a:t> </a:t>
            </a:r>
            <a:r>
              <a:rPr lang="en-US" sz="1400" dirty="0"/>
              <a:t>between an </a:t>
            </a:r>
            <a:r>
              <a:rPr lang="en-US" sz="1400" dirty="0" err="1"/>
              <a:t>OpenFlow</a:t>
            </a:r>
            <a:r>
              <a:rPr lang="en-US" sz="1400" dirty="0"/>
              <a:t> switch and an </a:t>
            </a:r>
            <a:r>
              <a:rPr lang="en-US" sz="1400" dirty="0" err="1"/>
              <a:t>OpenFlow</a:t>
            </a:r>
            <a:r>
              <a:rPr lang="en-US" sz="1400" dirty="0"/>
              <a:t> controller, </a:t>
            </a:r>
            <a:r>
              <a:rPr lang="en-US" sz="1400" dirty="0" smtClean="0"/>
              <a:t>used by </a:t>
            </a:r>
            <a:r>
              <a:rPr lang="en-US" sz="1400" dirty="0"/>
              <a:t>the controller to manage the switch.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209800"/>
            <a:ext cx="83895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 b="1" dirty="0" err="1">
                <a:solidFill>
                  <a:srgbClr val="FF0000"/>
                </a:solidFill>
              </a:rPr>
              <a:t>Datapath</a:t>
            </a:r>
            <a:r>
              <a:rPr lang="en-US" sz="1400" b="1" dirty="0">
                <a:solidFill>
                  <a:srgbClr val="FF0000"/>
                </a:solidFill>
              </a:rPr>
              <a:t>: </a:t>
            </a:r>
            <a:r>
              <a:rPr lang="en-US" sz="1400" dirty="0" smtClean="0"/>
              <a:t>The </a:t>
            </a:r>
            <a:r>
              <a:rPr lang="en-US" sz="1400" dirty="0"/>
              <a:t>aggregation of components of an </a:t>
            </a:r>
            <a:r>
              <a:rPr lang="en-US" sz="1400" dirty="0" err="1"/>
              <a:t>OpenFlow</a:t>
            </a:r>
            <a:r>
              <a:rPr lang="en-US" sz="1400" dirty="0"/>
              <a:t> logical switch that are directly </a:t>
            </a:r>
            <a:r>
              <a:rPr lang="en-US" sz="1400" dirty="0" smtClean="0"/>
              <a:t>involved </a:t>
            </a:r>
            <a:r>
              <a:rPr lang="en-US" sz="1400" b="1" dirty="0" smtClean="0"/>
              <a:t>in </a:t>
            </a:r>
            <a:r>
              <a:rPr lang="en-US" sz="1400" b="1" dirty="0"/>
              <a:t>traffic processing and forwarding</a:t>
            </a:r>
            <a:r>
              <a:rPr lang="en-US" sz="1400" dirty="0"/>
              <a:t>. The </a:t>
            </a:r>
            <a:r>
              <a:rPr lang="en-US" sz="1400" dirty="0" err="1"/>
              <a:t>datapath</a:t>
            </a:r>
            <a:r>
              <a:rPr lang="en-US" sz="1400" dirty="0"/>
              <a:t> includes the pipeline of flow tables, </a:t>
            </a:r>
            <a:r>
              <a:rPr lang="en-US" sz="1400" dirty="0" smtClean="0"/>
              <a:t>the group </a:t>
            </a:r>
            <a:r>
              <a:rPr lang="en-US" sz="1400" dirty="0"/>
              <a:t>table and the </a:t>
            </a:r>
            <a:r>
              <a:rPr lang="en-US" sz="1400" dirty="0" smtClean="0"/>
              <a:t>ports.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400" dirty="0" smtClean="0"/>
              <a:t>Group</a:t>
            </a:r>
            <a:r>
              <a:rPr lang="en-US" sz="1400" dirty="0"/>
              <a:t>: </a:t>
            </a:r>
            <a:r>
              <a:rPr lang="en-US" sz="1400" b="1" dirty="0"/>
              <a:t>L</a:t>
            </a:r>
            <a:r>
              <a:rPr lang="en-US" sz="1400" b="1" dirty="0" smtClean="0"/>
              <a:t>ist </a:t>
            </a:r>
            <a:r>
              <a:rPr lang="en-US" sz="1400" b="1" dirty="0"/>
              <a:t>of action buckets</a:t>
            </a:r>
            <a:r>
              <a:rPr lang="en-US" sz="1400" dirty="0"/>
              <a:t> and some means of choosing one or more of those buckets to </a:t>
            </a:r>
            <a:r>
              <a:rPr lang="en-US" sz="1400" dirty="0" smtClean="0"/>
              <a:t>apply on </a:t>
            </a:r>
            <a:r>
              <a:rPr lang="en-US" sz="1400" dirty="0"/>
              <a:t>a per-packet </a:t>
            </a:r>
            <a:r>
              <a:rPr lang="en-US" sz="1400" dirty="0" smtClean="0"/>
              <a:t>basis.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400" dirty="0" smtClean="0"/>
              <a:t>Meter</a:t>
            </a:r>
            <a:r>
              <a:rPr lang="en-US" sz="1400" dirty="0"/>
              <a:t>: S</a:t>
            </a:r>
            <a:r>
              <a:rPr lang="en-US" sz="1400" dirty="0" smtClean="0"/>
              <a:t>witch </a:t>
            </a:r>
            <a:r>
              <a:rPr lang="en-US" sz="1400" dirty="0"/>
              <a:t>element that can </a:t>
            </a:r>
            <a:r>
              <a:rPr lang="en-US" sz="1400" b="1" dirty="0"/>
              <a:t>measure and control the rate of pack</a:t>
            </a:r>
            <a:r>
              <a:rPr lang="en-US" sz="1400" dirty="0"/>
              <a:t>ets. The meter </a:t>
            </a:r>
            <a:r>
              <a:rPr lang="en-US" sz="1400" dirty="0" smtClean="0"/>
              <a:t>triggers a </a:t>
            </a:r>
            <a:r>
              <a:rPr lang="en-US" sz="1400" dirty="0"/>
              <a:t>meter band if the packet rate or byte rate passing through the meter exceeds a </a:t>
            </a:r>
            <a:r>
              <a:rPr lang="en-US" sz="1400" dirty="0" smtClean="0"/>
              <a:t>predefined threshold. </a:t>
            </a:r>
            <a:r>
              <a:rPr lang="en-US" sz="1400" dirty="0"/>
              <a:t>If the meter band drops the packet, it is called a Rate Limiter.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4495800"/>
            <a:ext cx="83770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Pipeline:</a:t>
            </a:r>
            <a:r>
              <a:rPr lang="en-US" sz="1400" dirty="0"/>
              <a:t> the set of linked </a:t>
            </a:r>
            <a:r>
              <a:rPr lang="en-US" sz="1400" b="1" dirty="0"/>
              <a:t>flow tables that provide matching, forwarding, and packet </a:t>
            </a:r>
            <a:r>
              <a:rPr lang="en-US" sz="1400" b="1" dirty="0" smtClean="0"/>
              <a:t>modification</a:t>
            </a:r>
            <a:r>
              <a:rPr lang="en-US" sz="1400" dirty="0" smtClean="0"/>
              <a:t> in </a:t>
            </a:r>
            <a:r>
              <a:rPr lang="en-US" sz="1400" dirty="0"/>
              <a:t>an </a:t>
            </a:r>
            <a:r>
              <a:rPr lang="en-US" sz="1400" dirty="0" err="1"/>
              <a:t>OpenFlow</a:t>
            </a:r>
            <a:r>
              <a:rPr lang="en-US" sz="1400" dirty="0"/>
              <a:t> </a:t>
            </a:r>
            <a:r>
              <a:rPr lang="en-US" sz="1400" dirty="0" smtClean="0"/>
              <a:t>switch.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400" dirty="0" smtClean="0"/>
              <a:t>Flow Entry</a:t>
            </a:r>
            <a:r>
              <a:rPr lang="en-US" sz="1400" dirty="0"/>
              <a:t>: an element in a flow table used to match and process packets. It contains a set </a:t>
            </a:r>
            <a:r>
              <a:rPr lang="en-US" sz="1400" dirty="0" smtClean="0"/>
              <a:t>of match </a:t>
            </a:r>
            <a:r>
              <a:rPr lang="en-US" sz="1400" dirty="0"/>
              <a:t>fields for matching packets, a priority for matching precedence, a set of counters to </a:t>
            </a:r>
            <a:r>
              <a:rPr lang="en-US" sz="1400" dirty="0" smtClean="0"/>
              <a:t>track packets</a:t>
            </a:r>
            <a:r>
              <a:rPr lang="en-US" sz="1400" dirty="0"/>
              <a:t>, and a set of instructions to apply </a:t>
            </a:r>
            <a:r>
              <a:rPr lang="en-US" sz="1400" dirty="0" smtClean="0"/>
              <a:t> 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1400" dirty="0" smtClean="0"/>
              <a:t>Flow </a:t>
            </a:r>
            <a:r>
              <a:rPr lang="en-US" sz="1400" dirty="0"/>
              <a:t>Table: a stage of the pipeline. It contains flow entries.</a:t>
            </a:r>
          </a:p>
        </p:txBody>
      </p:sp>
    </p:spTree>
    <p:extLst>
      <p:ext uri="{BB962C8B-B14F-4D97-AF65-F5344CB8AC3E}">
        <p14:creationId xmlns:p14="http://schemas.microsoft.com/office/powerpoint/2010/main" val="10280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3366FF"/>
                </a:solidFill>
              </a:rPr>
              <a:t>Flow Tables and Entries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916779"/>
            <a:ext cx="83895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match fields: </a:t>
            </a:r>
            <a:r>
              <a:rPr lang="en-US" dirty="0"/>
              <a:t>to match against packets. These consist of the ingress port and packet headers</a:t>
            </a:r>
            <a:r>
              <a:rPr lang="en-US" dirty="0" smtClean="0"/>
              <a:t>, and </a:t>
            </a:r>
            <a:r>
              <a:rPr lang="en-US" dirty="0"/>
              <a:t>optionally other pipeline fields such as metadata specified by a previous table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priority: </a:t>
            </a:r>
            <a:r>
              <a:rPr lang="en-US" dirty="0"/>
              <a:t>matching precedence of the flow </a:t>
            </a:r>
            <a:r>
              <a:rPr lang="en-US" dirty="0" smtClean="0"/>
              <a:t>entry.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counters: </a:t>
            </a:r>
            <a:r>
              <a:rPr lang="en-US" dirty="0"/>
              <a:t>updated when packets are </a:t>
            </a:r>
            <a:r>
              <a:rPr lang="en-US" dirty="0" smtClean="0"/>
              <a:t>matched.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instructions: </a:t>
            </a:r>
            <a:r>
              <a:rPr lang="en-US" dirty="0"/>
              <a:t>to modify the action set or pipeline </a:t>
            </a:r>
            <a:r>
              <a:rPr lang="en-US" dirty="0" smtClean="0"/>
              <a:t>processing.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timeouts: </a:t>
            </a:r>
            <a:r>
              <a:rPr lang="en-US" dirty="0"/>
              <a:t>maximum amount of time or idle time before flow is expired by the </a:t>
            </a:r>
            <a:r>
              <a:rPr lang="en-US" dirty="0" smtClean="0"/>
              <a:t>switch.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cookie: </a:t>
            </a:r>
            <a:r>
              <a:rPr lang="en-US" dirty="0"/>
              <a:t>opaque data value chosen by the controller. May be used by the controller to filter </a:t>
            </a:r>
            <a:r>
              <a:rPr lang="en-US" dirty="0" smtClean="0"/>
              <a:t>flow entries </a:t>
            </a:r>
            <a:r>
              <a:rPr lang="en-US" dirty="0"/>
              <a:t>affected by flow statistics, flow modification and flow deletion requests. Not used </a:t>
            </a:r>
            <a:r>
              <a:rPr lang="en-US" dirty="0" smtClean="0"/>
              <a:t>when processing packets.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flags: </a:t>
            </a:r>
            <a:r>
              <a:rPr lang="en-US" dirty="0"/>
              <a:t>flags alter the way flow entries are managed, for example the flag </a:t>
            </a:r>
            <a:r>
              <a:rPr lang="en-US" dirty="0" smtClean="0"/>
              <a:t>OFPFF_SEND_FLOW_REM triggers </a:t>
            </a:r>
            <a:r>
              <a:rPr lang="en-US" dirty="0"/>
              <a:t>flow removed messages for that flow entry.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207319"/>
            <a:ext cx="9144000" cy="5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27</a:t>
            </a:fld>
            <a:endParaRPr lang="tr-T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smtClean="0"/>
              <a:t> Operation and Flow Management</a:t>
            </a:r>
            <a:endParaRPr lang="en-US" dirty="0"/>
          </a:p>
        </p:txBody>
      </p: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131762" y="1091093"/>
            <a:ext cx="3735901" cy="1310189"/>
            <a:chOff x="179410" y="1254987"/>
            <a:chExt cx="2973894" cy="1313184"/>
          </a:xfrm>
        </p:grpSpPr>
        <p:cxnSp>
          <p:nvCxnSpPr>
            <p:cNvPr id="8" name="Straight Connector 7"/>
            <p:cNvCxnSpPr>
              <a:cxnSpLocks noChangeShapeType="1"/>
            </p:cNvCxnSpPr>
            <p:nvPr/>
          </p:nvCxnSpPr>
          <p:spPr bwMode="auto">
            <a:xfrm>
              <a:off x="179410" y="1440195"/>
              <a:ext cx="1097150" cy="0"/>
            </a:xfrm>
            <a:prstGeom prst="line">
              <a:avLst/>
            </a:prstGeom>
            <a:noFill/>
            <a:ln w="28575">
              <a:solidFill>
                <a:srgbClr val="E46C0A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TextBox 48"/>
            <p:cNvSpPr txBox="1">
              <a:spLocks noChangeArrowheads="1"/>
            </p:cNvSpPr>
            <p:nvPr/>
          </p:nvSpPr>
          <p:spPr bwMode="auto">
            <a:xfrm>
              <a:off x="1379764" y="1254987"/>
              <a:ext cx="1773540" cy="370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ko-KR" sz="1800" b="1" dirty="0">
                  <a:solidFill>
                    <a:prstClr val="black"/>
                  </a:solidFill>
                  <a:latin typeface="Century Gothic"/>
                  <a:cs typeface="Century Gothic"/>
                </a:rPr>
                <a:t>Control Link</a:t>
              </a:r>
              <a:endParaRPr lang="ko-KR" altLang="en-US" sz="1800" b="1" dirty="0">
                <a:solidFill>
                  <a:prstClr val="black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>
              <a:off x="179410" y="1743783"/>
              <a:ext cx="1097150" cy="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TextBox 61"/>
            <p:cNvSpPr txBox="1">
              <a:spLocks noChangeArrowheads="1"/>
            </p:cNvSpPr>
            <p:nvPr/>
          </p:nvSpPr>
          <p:spPr bwMode="auto">
            <a:xfrm>
              <a:off x="1379764" y="1559884"/>
              <a:ext cx="1773540" cy="370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prstClr val="black"/>
                  </a:solidFill>
                  <a:latin typeface="Century Gothic"/>
                  <a:cs typeface="Century Gothic"/>
                </a:rPr>
                <a:t>Data Link</a:t>
              </a:r>
              <a:endParaRPr lang="ko-KR" altLang="en-US" sz="1800" b="1">
                <a:solidFill>
                  <a:prstClr val="black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>
              <a:off x="198463" y="2114198"/>
              <a:ext cx="1097150" cy="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prstDash val="sysDash"/>
              <a:round/>
              <a:headEnd/>
              <a:tailEnd type="triangle" w="lg" len="lg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" name="TextBox 62"/>
            <p:cNvSpPr txBox="1">
              <a:spLocks noChangeArrowheads="1"/>
            </p:cNvSpPr>
            <p:nvPr/>
          </p:nvSpPr>
          <p:spPr bwMode="auto">
            <a:xfrm>
              <a:off x="1379764" y="1920362"/>
              <a:ext cx="1773540" cy="64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ko-KR" sz="1800" b="1">
                  <a:solidFill>
                    <a:prstClr val="black"/>
                  </a:solidFill>
                  <a:latin typeface="Century Gothic"/>
                  <a:cs typeface="Century Gothic"/>
                </a:rPr>
                <a:t>Forwarding path</a:t>
              </a:r>
              <a:endParaRPr lang="ko-KR" altLang="en-US" sz="1800" b="1">
                <a:solidFill>
                  <a:prstClr val="black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6" y="1668306"/>
            <a:ext cx="1141412" cy="1663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31" y="2274096"/>
            <a:ext cx="11715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1241429" y="5131595"/>
            <a:ext cx="6059487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1" y="4502946"/>
            <a:ext cx="1389062" cy="11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43" y="4502946"/>
            <a:ext cx="1389063" cy="11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167" descr="http://png-3.findicons.com/files/icons/1714/dropline_neu/128/network_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337210"/>
            <a:ext cx="1041400" cy="15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7" descr="http://png-3.findicons.com/files/icons/1714/dropline_neu/128/network_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6" y="4337210"/>
            <a:ext cx="1041400" cy="15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 flipV="1">
            <a:off x="2419351" y="3243741"/>
            <a:ext cx="1427162" cy="1259207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" name="Straight Connector 21"/>
          <p:cNvCxnSpPr>
            <a:cxnSpLocks noChangeShapeType="1"/>
            <a:stCxn id="17" idx="0"/>
          </p:cNvCxnSpPr>
          <p:nvPr/>
        </p:nvCxnSpPr>
        <p:spPr bwMode="auto">
          <a:xfrm flipH="1" flipV="1">
            <a:off x="3846518" y="3243741"/>
            <a:ext cx="314325" cy="1259207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3" name="Straight Connector 22"/>
          <p:cNvCxnSpPr>
            <a:cxnSpLocks noChangeShapeType="1"/>
            <a:stCxn id="18" idx="0"/>
          </p:cNvCxnSpPr>
          <p:nvPr/>
        </p:nvCxnSpPr>
        <p:spPr bwMode="auto">
          <a:xfrm flipH="1" flipV="1">
            <a:off x="3846513" y="3243741"/>
            <a:ext cx="2089150" cy="1259207"/>
          </a:xfrm>
          <a:prstGeom prst="line">
            <a:avLst/>
          </a:prstGeom>
          <a:noFill/>
          <a:ln w="28575">
            <a:solidFill>
              <a:srgbClr val="E46C0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1236663" y="5407819"/>
            <a:ext cx="457200" cy="0"/>
          </a:xfrm>
          <a:prstGeom prst="straightConnector1">
            <a:avLst/>
          </a:prstGeom>
          <a:noFill/>
          <a:ln w="28575">
            <a:solidFill>
              <a:srgbClr val="660066"/>
            </a:solidFill>
            <a:prstDash val="sysDash"/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44817" y="5407819"/>
            <a:ext cx="549275" cy="0"/>
          </a:xfrm>
          <a:prstGeom prst="straightConnector1">
            <a:avLst/>
          </a:prstGeom>
          <a:noFill/>
          <a:ln w="28575">
            <a:solidFill>
              <a:srgbClr val="660066"/>
            </a:solidFill>
            <a:prstDash val="sysDash"/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4710113" y="5407819"/>
            <a:ext cx="547688" cy="0"/>
          </a:xfrm>
          <a:prstGeom prst="straightConnector1">
            <a:avLst/>
          </a:prstGeom>
          <a:noFill/>
          <a:ln w="28575">
            <a:solidFill>
              <a:srgbClr val="660066"/>
            </a:solidFill>
            <a:prstDash val="sysDash"/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>
            <a:off x="6500818" y="5407819"/>
            <a:ext cx="639763" cy="0"/>
          </a:xfrm>
          <a:prstGeom prst="straightConnector1">
            <a:avLst/>
          </a:prstGeom>
          <a:noFill/>
          <a:ln w="28575">
            <a:solidFill>
              <a:srgbClr val="660066"/>
            </a:solidFill>
            <a:prstDash val="sysDash"/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TextBox 67"/>
          <p:cNvSpPr txBox="1">
            <a:spLocks noChangeArrowheads="1"/>
          </p:cNvSpPr>
          <p:nvPr/>
        </p:nvSpPr>
        <p:spPr bwMode="auto">
          <a:xfrm>
            <a:off x="7181851" y="5680235"/>
            <a:ext cx="6715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800" b="1">
                <a:solidFill>
                  <a:prstClr val="black"/>
                </a:solidFill>
              </a:rPr>
              <a:t>Host</a:t>
            </a:r>
            <a:endParaRPr lang="ko-KR" altLang="en-US" sz="1800" b="1">
              <a:solidFill>
                <a:prstClr val="black"/>
              </a:solidFill>
            </a:endParaRPr>
          </a:p>
        </p:txBody>
      </p:sp>
      <p:sp>
        <p:nvSpPr>
          <p:cNvPr id="29" name="TextBox 68"/>
          <p:cNvSpPr txBox="1">
            <a:spLocks noChangeArrowheads="1"/>
          </p:cNvSpPr>
          <p:nvPr/>
        </p:nvSpPr>
        <p:spPr bwMode="auto">
          <a:xfrm>
            <a:off x="463551" y="5680235"/>
            <a:ext cx="673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800" b="1">
                <a:solidFill>
                  <a:prstClr val="black"/>
                </a:solidFill>
              </a:rPr>
              <a:t>Host</a:t>
            </a:r>
            <a:endParaRPr lang="ko-KR" altLang="en-US" sz="1800" b="1">
              <a:solidFill>
                <a:prstClr val="black"/>
              </a:solidFill>
            </a:endParaRPr>
          </a:p>
        </p:txBody>
      </p:sp>
      <p:sp>
        <p:nvSpPr>
          <p:cNvPr id="30" name="Oval 103"/>
          <p:cNvSpPr>
            <a:spLocks noChangeArrowheads="1"/>
          </p:cNvSpPr>
          <p:nvPr/>
        </p:nvSpPr>
        <p:spPr bwMode="auto">
          <a:xfrm>
            <a:off x="1265238" y="5459255"/>
            <a:ext cx="317500" cy="32194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1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1" name="Oval 103"/>
          <p:cNvSpPr>
            <a:spLocks noChangeArrowheads="1"/>
          </p:cNvSpPr>
          <p:nvPr/>
        </p:nvSpPr>
        <p:spPr bwMode="auto">
          <a:xfrm>
            <a:off x="3049588" y="3344706"/>
            <a:ext cx="317500" cy="32194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2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2" name="Oval 103"/>
          <p:cNvSpPr>
            <a:spLocks noChangeArrowheads="1"/>
          </p:cNvSpPr>
          <p:nvPr/>
        </p:nvSpPr>
        <p:spPr bwMode="auto">
          <a:xfrm>
            <a:off x="2795588" y="4120040"/>
            <a:ext cx="317500" cy="3219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3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3" name="Oval 103"/>
          <p:cNvSpPr>
            <a:spLocks noChangeArrowheads="1"/>
          </p:cNvSpPr>
          <p:nvPr/>
        </p:nvSpPr>
        <p:spPr bwMode="auto">
          <a:xfrm>
            <a:off x="4160838" y="4120040"/>
            <a:ext cx="317500" cy="3219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3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4" name="Oval 103"/>
          <p:cNvSpPr>
            <a:spLocks noChangeArrowheads="1"/>
          </p:cNvSpPr>
          <p:nvPr/>
        </p:nvSpPr>
        <p:spPr bwMode="auto">
          <a:xfrm>
            <a:off x="5765801" y="4120040"/>
            <a:ext cx="317500" cy="3219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3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5" name="Oval 103"/>
          <p:cNvSpPr>
            <a:spLocks noChangeArrowheads="1"/>
          </p:cNvSpPr>
          <p:nvPr/>
        </p:nvSpPr>
        <p:spPr bwMode="auto">
          <a:xfrm>
            <a:off x="4768851" y="5459255"/>
            <a:ext cx="317500" cy="32194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4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6" name="Oval 103"/>
          <p:cNvSpPr>
            <a:spLocks noChangeArrowheads="1"/>
          </p:cNvSpPr>
          <p:nvPr/>
        </p:nvSpPr>
        <p:spPr bwMode="auto">
          <a:xfrm>
            <a:off x="6596063" y="5459255"/>
            <a:ext cx="317500" cy="32194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4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37" name="TextBox 77"/>
          <p:cNvSpPr txBox="1">
            <a:spLocks noChangeArrowheads="1"/>
          </p:cNvSpPr>
          <p:nvPr/>
        </p:nvSpPr>
        <p:spPr bwMode="auto">
          <a:xfrm>
            <a:off x="3563941" y="1216890"/>
            <a:ext cx="1440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800" b="1" dirty="0">
                <a:solidFill>
                  <a:prstClr val="black"/>
                </a:solidFill>
                <a:latin typeface="Century Gothic"/>
                <a:cs typeface="Century Gothic"/>
              </a:rPr>
              <a:t>Controller</a:t>
            </a:r>
            <a:endParaRPr lang="ko-KR" altLang="en-US" sz="1800" b="1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7" y="4502946"/>
            <a:ext cx="1389063" cy="11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9" name="Oval 103"/>
          <p:cNvSpPr>
            <a:spLocks noChangeArrowheads="1"/>
          </p:cNvSpPr>
          <p:nvPr/>
        </p:nvSpPr>
        <p:spPr bwMode="auto">
          <a:xfrm>
            <a:off x="2947988" y="5459255"/>
            <a:ext cx="317500" cy="3219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>
                <a:solidFill>
                  <a:prstClr val="black"/>
                </a:solidFill>
                <a:latin typeface="Comic Sans MS" charset="0"/>
                <a:ea typeface="HY얕은샘물M"/>
              </a:rPr>
              <a:t>4</a:t>
            </a:r>
            <a:endParaRPr kumimoji="1" lang="ko-KR" altLang="en-US" sz="1400" b="1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40" name="Oval 112"/>
          <p:cNvSpPr>
            <a:spLocks noChangeArrowheads="1"/>
          </p:cNvSpPr>
          <p:nvPr/>
        </p:nvSpPr>
        <p:spPr bwMode="auto">
          <a:xfrm>
            <a:off x="5679825" y="1284533"/>
            <a:ext cx="304800" cy="3061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2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5679825" y="2218868"/>
            <a:ext cx="304800" cy="30486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3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42" name="Oval 115"/>
          <p:cNvSpPr>
            <a:spLocks noChangeArrowheads="1"/>
          </p:cNvSpPr>
          <p:nvPr/>
        </p:nvSpPr>
        <p:spPr bwMode="auto">
          <a:xfrm>
            <a:off x="5679834" y="3320214"/>
            <a:ext cx="304801" cy="30468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4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75215" y="1157250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/>
              </a:rPr>
              <a:t>Path Request</a:t>
            </a:r>
            <a:endParaRPr lang="en-US" b="1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70505" y="2074046"/>
            <a:ext cx="208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/>
              </a:rPr>
              <a:t>Installation of Rule</a:t>
            </a:r>
            <a:r>
              <a:rPr lang="en-US" dirty="0" smtClean="0">
                <a:solidFill>
                  <a:prstClr val="black"/>
                </a:solidFill>
                <a:latin typeface="Tw Cen MT"/>
              </a:rPr>
              <a:t>s</a:t>
            </a:r>
            <a:endParaRPr lang="en-US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645771" y="0"/>
            <a:ext cx="3475038" cy="3890571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FFFFFF"/>
                </a:solidFill>
                <a:latin typeface="Century Gothic"/>
                <a:ea typeface="Malgun Gothic" charset="0"/>
                <a:cs typeface="Century Gothic"/>
              </a:rPr>
              <a:t>New FDN</a:t>
            </a:r>
            <a:endParaRPr lang="ko-KR" altLang="en-US" b="1" dirty="0">
              <a:solidFill>
                <a:srgbClr val="FFFFFF"/>
              </a:solidFill>
              <a:latin typeface="Century Gothic"/>
              <a:ea typeface="Malgun Gothic" charset="0"/>
              <a:cs typeface="Century Gothic"/>
            </a:endParaRPr>
          </a:p>
        </p:txBody>
      </p:sp>
      <p:sp>
        <p:nvSpPr>
          <p:cNvPr id="47" name="TextBox 137"/>
          <p:cNvSpPr txBox="1">
            <a:spLocks noChangeArrowheads="1"/>
          </p:cNvSpPr>
          <p:nvPr/>
        </p:nvSpPr>
        <p:spPr bwMode="auto">
          <a:xfrm>
            <a:off x="5630612" y="81916"/>
            <a:ext cx="3475038" cy="369332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800" b="1" dirty="0" smtClean="0">
                <a:solidFill>
                  <a:prstClr val="white"/>
                </a:solidFill>
              </a:rPr>
              <a:t>Example </a:t>
            </a:r>
            <a:r>
              <a:rPr lang="en-US" altLang="ko-KR" sz="1800" b="1" dirty="0">
                <a:solidFill>
                  <a:prstClr val="white"/>
                </a:solidFill>
              </a:rPr>
              <a:t>of </a:t>
            </a:r>
            <a:r>
              <a:rPr lang="en-US" altLang="ko-KR" sz="1800" b="1" dirty="0" smtClean="0">
                <a:solidFill>
                  <a:prstClr val="white"/>
                </a:solidFill>
              </a:rPr>
              <a:t>Flow Management</a:t>
            </a:r>
            <a:endParaRPr lang="ko-KR" altLang="en-US" sz="1800" b="1" dirty="0">
              <a:solidFill>
                <a:prstClr val="white"/>
              </a:solidFill>
            </a:endParaRPr>
          </a:p>
        </p:txBody>
      </p:sp>
      <p:sp>
        <p:nvSpPr>
          <p:cNvPr id="48" name="Oval 111"/>
          <p:cNvSpPr>
            <a:spLocks noChangeArrowheads="1"/>
          </p:cNvSpPr>
          <p:nvPr/>
        </p:nvSpPr>
        <p:spPr bwMode="auto">
          <a:xfrm>
            <a:off x="5716337" y="628831"/>
            <a:ext cx="304800" cy="3035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1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49" name="Oval 112"/>
          <p:cNvSpPr>
            <a:spLocks noChangeArrowheads="1"/>
          </p:cNvSpPr>
          <p:nvPr/>
        </p:nvSpPr>
        <p:spPr bwMode="auto">
          <a:xfrm>
            <a:off x="5716337" y="1530754"/>
            <a:ext cx="304800" cy="3061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2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50" name="Oval 114"/>
          <p:cNvSpPr>
            <a:spLocks noChangeArrowheads="1"/>
          </p:cNvSpPr>
          <p:nvPr/>
        </p:nvSpPr>
        <p:spPr bwMode="auto">
          <a:xfrm>
            <a:off x="5716337" y="2465089"/>
            <a:ext cx="304800" cy="30486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3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51" name="TextBox 150"/>
          <p:cNvSpPr txBox="1">
            <a:spLocks noChangeArrowheads="1"/>
          </p:cNvSpPr>
          <p:nvPr/>
        </p:nvSpPr>
        <p:spPr bwMode="auto">
          <a:xfrm>
            <a:off x="6189416" y="786977"/>
            <a:ext cx="2905125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400" b="1" dirty="0">
                <a:solidFill>
                  <a:srgbClr val="008000"/>
                </a:solidFill>
              </a:rPr>
              <a:t>If the new flow does not match the flow entries at the Flow Tables </a:t>
            </a:r>
            <a:endParaRPr lang="ko-KR" altLang="en-US" sz="1400" b="1" dirty="0">
              <a:solidFill>
                <a:srgbClr val="008000"/>
              </a:solidFill>
            </a:endParaRPr>
          </a:p>
        </p:txBody>
      </p:sp>
      <p:sp>
        <p:nvSpPr>
          <p:cNvPr id="52" name="TextBox 152"/>
          <p:cNvSpPr txBox="1">
            <a:spLocks noChangeArrowheads="1"/>
          </p:cNvSpPr>
          <p:nvPr/>
        </p:nvSpPr>
        <p:spPr bwMode="auto">
          <a:xfrm>
            <a:off x="6162427" y="2690336"/>
            <a:ext cx="2932115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400" b="1" dirty="0" smtClean="0">
                <a:solidFill>
                  <a:srgbClr val="008000"/>
                </a:solidFill>
              </a:rPr>
              <a:t> Controller </a:t>
            </a:r>
            <a:r>
              <a:rPr lang="en-US" altLang="ko-KR" sz="1400" b="1" dirty="0">
                <a:solidFill>
                  <a:srgbClr val="008000"/>
                </a:solidFill>
              </a:rPr>
              <a:t>computes the path for </a:t>
            </a:r>
            <a:r>
              <a:rPr lang="en-US" altLang="ko-KR" sz="1400" b="1" dirty="0" smtClean="0">
                <a:solidFill>
                  <a:srgbClr val="008000"/>
                </a:solidFill>
              </a:rPr>
              <a:t> the </a:t>
            </a:r>
            <a:r>
              <a:rPr lang="en-US" altLang="ko-KR" sz="1400" b="1" dirty="0">
                <a:solidFill>
                  <a:srgbClr val="008000"/>
                </a:solidFill>
              </a:rPr>
              <a:t>new flow, and sends the flow entry to all OF switches </a:t>
            </a:r>
            <a:endParaRPr lang="ko-KR" altLang="en-US" sz="1400" b="1" dirty="0">
              <a:solidFill>
                <a:srgbClr val="008000"/>
              </a:solidFill>
            </a:endParaRPr>
          </a:p>
        </p:txBody>
      </p:sp>
      <p:sp>
        <p:nvSpPr>
          <p:cNvPr id="53" name="TextBox 151"/>
          <p:cNvSpPr txBox="1">
            <a:spLocks noChangeArrowheads="1"/>
          </p:cNvSpPr>
          <p:nvPr/>
        </p:nvSpPr>
        <p:spPr bwMode="auto">
          <a:xfrm>
            <a:off x="6182739" y="1825660"/>
            <a:ext cx="2925765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ko-KR" sz="1400" b="1" dirty="0" smtClean="0">
                <a:solidFill>
                  <a:srgbClr val="008000"/>
                </a:solidFill>
              </a:rPr>
              <a:t>       Send the </a:t>
            </a:r>
            <a:r>
              <a:rPr lang="en-US" altLang="ko-KR" sz="1400" b="1" dirty="0">
                <a:solidFill>
                  <a:srgbClr val="008000"/>
                </a:solidFill>
              </a:rPr>
              <a:t>first packet of the </a:t>
            </a:r>
            <a:r>
              <a:rPr lang="en-US" altLang="ko-KR" sz="1400" b="1" dirty="0" smtClean="0">
                <a:solidFill>
                  <a:srgbClr val="008000"/>
                </a:solidFill>
              </a:rPr>
              <a:t>new    </a:t>
            </a:r>
          </a:p>
          <a:p>
            <a:pPr eaLnBrk="1" hangingPunct="1"/>
            <a:r>
              <a:rPr lang="en-US" altLang="ko-KR" sz="1400" b="1" dirty="0">
                <a:solidFill>
                  <a:srgbClr val="008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8000"/>
                </a:solidFill>
              </a:rPr>
              <a:t>      flow </a:t>
            </a:r>
            <a:r>
              <a:rPr lang="en-US" altLang="ko-KR" sz="1400" b="1" dirty="0">
                <a:solidFill>
                  <a:srgbClr val="008000"/>
                </a:solidFill>
              </a:rPr>
              <a:t>to the controller </a:t>
            </a:r>
            <a:endParaRPr lang="ko-KR" altLang="en-US" sz="1400" b="1" dirty="0">
              <a:solidFill>
                <a:srgbClr val="008000"/>
              </a:solidFill>
            </a:endParaRPr>
          </a:p>
        </p:txBody>
      </p:sp>
      <p:sp>
        <p:nvSpPr>
          <p:cNvPr id="54" name="Oval 115"/>
          <p:cNvSpPr>
            <a:spLocks noChangeArrowheads="1"/>
          </p:cNvSpPr>
          <p:nvPr/>
        </p:nvSpPr>
        <p:spPr bwMode="auto">
          <a:xfrm>
            <a:off x="5716346" y="3566435"/>
            <a:ext cx="304801" cy="30468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</a:pPr>
            <a:r>
              <a:rPr kumimoji="1" lang="en-US" altLang="ko-KR" sz="1400" b="1" dirty="0">
                <a:solidFill>
                  <a:prstClr val="black"/>
                </a:solidFill>
                <a:latin typeface="Comic Sans MS" charset="0"/>
                <a:ea typeface="HY얕은샘물M"/>
              </a:rPr>
              <a:t>4</a:t>
            </a:r>
            <a:endParaRPr kumimoji="1" lang="ko-KR" altLang="en-US" sz="1400" b="1" dirty="0">
              <a:solidFill>
                <a:prstClr val="black"/>
              </a:solidFill>
              <a:latin typeface="Comic Sans MS" charset="0"/>
              <a:ea typeface="HY얕은샘물M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63971" y="488905"/>
            <a:ext cx="18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/>
              </a:rPr>
              <a:t>New Flow Arrival</a:t>
            </a:r>
            <a:endParaRPr lang="en-US" b="1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11727" y="1403471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/>
              </a:rPr>
              <a:t>Path Request</a:t>
            </a:r>
            <a:endParaRPr lang="en-US" b="1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07017" y="2320267"/>
            <a:ext cx="208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/>
              </a:rPr>
              <a:t>Installation of Rule</a:t>
            </a:r>
            <a:r>
              <a:rPr lang="en-US" dirty="0" smtClean="0">
                <a:solidFill>
                  <a:prstClr val="black"/>
                </a:solidFill>
                <a:latin typeface="Tw Cen MT"/>
              </a:rPr>
              <a:t>s</a:t>
            </a:r>
            <a:endParaRPr lang="en-US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80945" y="3506942"/>
            <a:ext cx="3191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Tw Cen MT"/>
              </a:rPr>
              <a:t>New Flow is forwarded to destination</a:t>
            </a:r>
            <a:endParaRPr lang="en-US" sz="1400" b="1" dirty="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72008" y="6300608"/>
            <a:ext cx="93245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-M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Erel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Z.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Arslan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Y.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Ozcevik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B. Canberk,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‘Grade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of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Service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based Adaptive Flow Management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for Software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Defined Heterogeneous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Networks’,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Computer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Networks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(Elsevier),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2015. </a:t>
            </a:r>
          </a:p>
          <a:p>
            <a:pPr algn="just"/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-M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Erel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Z.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Arslan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Y. </a:t>
            </a:r>
            <a:r>
              <a:rPr lang="en-US" sz="800" dirty="0" err="1">
                <a:solidFill>
                  <a:prstClr val="black"/>
                </a:solidFill>
                <a:latin typeface="Century Gothic"/>
                <a:cs typeface="Century Gothic"/>
              </a:rPr>
              <a:t>Ozcevik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, B. Canberk,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‘Software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-Defined Wireless 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Networking’, 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Elsevier</a:t>
            </a:r>
            <a:r>
              <a:rPr lang="en-US" sz="800" dirty="0" smtClean="0">
                <a:solidFill>
                  <a:prstClr val="black"/>
                </a:solidFill>
                <a:latin typeface="Century Gothic"/>
                <a:cs typeface="Century Gothic"/>
              </a:rPr>
              <a:t>, 2014</a:t>
            </a:r>
            <a:r>
              <a:rPr lang="en-US" sz="800" dirty="0">
                <a:solidFill>
                  <a:prstClr val="black"/>
                </a:solidFill>
                <a:latin typeface="Century Gothic"/>
                <a:cs typeface="Century Gothic"/>
              </a:rPr>
              <a:t>.</a:t>
            </a:r>
          </a:p>
          <a:p>
            <a:pPr algn="just"/>
            <a:endParaRPr lang="en-US" sz="800" dirty="0" smtClean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just"/>
            <a:endParaRPr lang="en-US" sz="8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4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87258" y="6644383"/>
            <a:ext cx="730424" cy="168993"/>
          </a:xfrm>
          <a:prstGeom prst="rect">
            <a:avLst/>
          </a:prstGeom>
        </p:spPr>
        <p:txBody>
          <a:bodyPr/>
          <a:lstStyle/>
          <a:p>
            <a:fld id="{B9A4D5DE-887C-4503-8ABA-A12910F963EA}" type="slidenum">
              <a:rPr lang="tr-TR" smtClean="0"/>
              <a:pPr/>
              <a:t>28</a:t>
            </a:fld>
            <a:endParaRPr lang="tr-TR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0154" y="145534"/>
            <a:ext cx="7616222" cy="359569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Switching</a:t>
            </a:r>
            <a:endParaRPr lang="en-US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1403350" y="2205038"/>
            <a:ext cx="1368425" cy="18002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6300788" y="4797425"/>
            <a:ext cx="350837" cy="4699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7848600" y="1416050"/>
            <a:ext cx="9429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>
              <a:lnSpc>
                <a:spcPct val="90000"/>
              </a:lnSpc>
            </a:pPr>
            <a:r>
              <a:rPr lang="en-US">
                <a:solidFill>
                  <a:prstClr val="black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Controller</a:t>
            </a: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7596188" y="1700213"/>
            <a:ext cx="1447800" cy="1447800"/>
            <a:chOff x="4656" y="1207"/>
            <a:chExt cx="912" cy="912"/>
          </a:xfrm>
        </p:grpSpPr>
        <p:pic>
          <p:nvPicPr>
            <p:cNvPr id="10" name="Picture 1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1207"/>
              <a:ext cx="91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5"/>
            <p:cNvSpPr>
              <a:spLocks/>
            </p:cNvSpPr>
            <p:nvPr/>
          </p:nvSpPr>
          <p:spPr bwMode="auto">
            <a:xfrm>
              <a:off x="5148" y="1576"/>
              <a:ext cx="20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>
                  <a:solidFill>
                    <a:srgbClr val="FFFFFF"/>
                  </a:solidFill>
                  <a:latin typeface="Tele-GroteskFet" pitchFamily="2" charset="0"/>
                  <a:ea typeface="ＭＳ Ｐゴシック" pitchFamily="34" charset="-128"/>
                  <a:cs typeface="Arial" pitchFamily="34" charset="0"/>
                  <a:sym typeface="Arial" pitchFamily="34" charset="0"/>
                </a:rPr>
                <a:t>PC</a:t>
              </a:r>
            </a:p>
          </p:txBody>
        </p:sp>
      </p:grpSp>
      <p:sp>
        <p:nvSpPr>
          <p:cNvPr id="12" name="Rectangle 27"/>
          <p:cNvSpPr>
            <a:spLocks/>
          </p:cNvSpPr>
          <p:nvPr/>
        </p:nvSpPr>
        <p:spPr bwMode="auto">
          <a:xfrm>
            <a:off x="3543300" y="1901825"/>
            <a:ext cx="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solidFill>
                <a:srgbClr val="000000"/>
              </a:solidFill>
              <a:latin typeface="Tw Cen MT"/>
              <a:ea typeface="ヒラギノ角ゴ ProN W3"/>
              <a:cs typeface="Times New Roman" pitchFamily="18" charset="0"/>
              <a:sym typeface="Arial" pitchFamily="34" charset="0"/>
            </a:endParaRPr>
          </a:p>
        </p:txBody>
      </p:sp>
      <p:sp>
        <p:nvSpPr>
          <p:cNvPr id="13" name="Line 30"/>
          <p:cNvSpPr>
            <a:spLocks noChangeShapeType="1"/>
          </p:cNvSpPr>
          <p:nvPr/>
        </p:nvSpPr>
        <p:spPr bwMode="auto">
          <a:xfrm>
            <a:off x="4787900" y="2133600"/>
            <a:ext cx="1439863" cy="187166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4" name="Line 31"/>
          <p:cNvSpPr>
            <a:spLocks noChangeShapeType="1"/>
          </p:cNvSpPr>
          <p:nvPr/>
        </p:nvSpPr>
        <p:spPr bwMode="auto">
          <a:xfrm flipH="1">
            <a:off x="971550" y="4797425"/>
            <a:ext cx="287338" cy="4699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pic>
        <p:nvPicPr>
          <p:cNvPr id="15" name="Picture 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0538" y="5195888"/>
            <a:ext cx="9255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350000" y="5195888"/>
            <a:ext cx="9255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42"/>
          <p:cNvSpPr>
            <a:spLocks noChangeArrowheads="1"/>
          </p:cNvSpPr>
          <p:nvPr/>
        </p:nvSpPr>
        <p:spPr bwMode="auto">
          <a:xfrm>
            <a:off x="2762250" y="1485900"/>
            <a:ext cx="2016125" cy="792163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18" name="Rectangle 28"/>
          <p:cNvSpPr>
            <a:spLocks/>
          </p:cNvSpPr>
          <p:nvPr/>
        </p:nvSpPr>
        <p:spPr bwMode="auto">
          <a:xfrm>
            <a:off x="3249613" y="1876425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 Switch</a:t>
            </a:r>
          </a:p>
        </p:txBody>
      </p:sp>
      <p:sp>
        <p:nvSpPr>
          <p:cNvPr id="19" name="AutoShape 42"/>
          <p:cNvSpPr>
            <a:spLocks noChangeArrowheads="1"/>
          </p:cNvSpPr>
          <p:nvPr/>
        </p:nvSpPr>
        <p:spPr bwMode="auto">
          <a:xfrm>
            <a:off x="304800" y="4005263"/>
            <a:ext cx="2016125" cy="792162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20" name="Rectangle 28"/>
          <p:cNvSpPr>
            <a:spLocks/>
          </p:cNvSpPr>
          <p:nvPr/>
        </p:nvSpPr>
        <p:spPr bwMode="auto">
          <a:xfrm>
            <a:off x="792163" y="4395788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 Switch</a:t>
            </a:r>
          </a:p>
        </p:txBody>
      </p:sp>
      <p:sp>
        <p:nvSpPr>
          <p:cNvPr id="21" name="AutoShape 42"/>
          <p:cNvSpPr>
            <a:spLocks noChangeArrowheads="1"/>
          </p:cNvSpPr>
          <p:nvPr/>
        </p:nvSpPr>
        <p:spPr bwMode="auto">
          <a:xfrm>
            <a:off x="5219700" y="4005263"/>
            <a:ext cx="2016125" cy="792162"/>
          </a:xfrm>
          <a:prstGeom prst="can">
            <a:avLst>
              <a:gd name="adj" fmla="val 34023"/>
            </a:avLst>
          </a:prstGeom>
          <a:gradFill rotWithShape="1">
            <a:gsLst>
              <a:gs pos="0">
                <a:srgbClr val="A1C1DB"/>
              </a:gs>
              <a:gs pos="39999">
                <a:srgbClr val="6297C2"/>
              </a:gs>
              <a:gs pos="41000">
                <a:srgbClr val="427BAB"/>
              </a:gs>
              <a:gs pos="100000">
                <a:srgbClr val="264660"/>
              </a:gs>
            </a:gsLst>
            <a:lin ang="0" scaled="1"/>
          </a:gradFill>
          <a:ln w="9525" algn="ctr">
            <a:solidFill>
              <a:srgbClr val="2646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50800" dir="5400000" algn="t" rotWithShape="0">
                    <a:srgbClr val="102944">
                      <a:alpha val="39998"/>
                    </a:srgbClr>
                  </a:outerShdw>
                </a:effectLst>
              </a14:hiddenEffects>
            </a:ext>
          </a:ex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endParaRPr lang="fr-FR">
              <a:solidFill>
                <a:srgbClr val="FFFFFF"/>
              </a:solidFill>
              <a:latin typeface="Tele-GroteskFet" pitchFamily="2" charset="0"/>
              <a:ea typeface="ＭＳ Ｐゴシック" pitchFamily="34" charset="-128"/>
            </a:endParaRPr>
          </a:p>
        </p:txBody>
      </p:sp>
      <p:sp>
        <p:nvSpPr>
          <p:cNvPr id="22" name="Rectangle 28"/>
          <p:cNvSpPr>
            <a:spLocks/>
          </p:cNvSpPr>
          <p:nvPr/>
        </p:nvSpPr>
        <p:spPr bwMode="auto">
          <a:xfrm>
            <a:off x="5707063" y="4395788"/>
            <a:ext cx="152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>
            <a:spAutoFit/>
          </a:bodyPr>
          <a:lstStyle/>
          <a:p>
            <a:pPr marL="39688"/>
            <a:r>
              <a:rPr lang="en-US" sz="1600">
                <a:solidFill>
                  <a:prstClr val="white"/>
                </a:solidFill>
                <a:latin typeface="Tele-GroteskFet" pitchFamily="2" charset="0"/>
                <a:ea typeface="ＭＳ Ｐゴシック" pitchFamily="34" charset="-128"/>
                <a:cs typeface="Tahoma" pitchFamily="34" charset="0"/>
                <a:sym typeface="Tahoma" pitchFamily="34" charset="0"/>
              </a:rPr>
              <a:t>OpenFlow Switch</a:t>
            </a:r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6292850" y="1789113"/>
            <a:ext cx="1439863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6A8D1"/>
              </a:gs>
              <a:gs pos="39999">
                <a:srgbClr val="EF39A1"/>
              </a:gs>
              <a:gs pos="41000">
                <a:srgbClr val="E20074"/>
              </a:gs>
              <a:gs pos="100000">
                <a:srgbClr val="A80058"/>
              </a:gs>
            </a:gsLst>
            <a:lin ang="5400000" scaled="1"/>
          </a:gradFill>
          <a:ln w="9525" algn="ctr">
            <a:solidFill>
              <a:srgbClr val="A80058"/>
            </a:solidFill>
            <a:round/>
            <a:headEnd/>
            <a:tailEnd/>
          </a:ln>
          <a:effectLst>
            <a:outerShdw dist="50800" dir="5400000" algn="t" rotWithShape="0">
              <a:srgbClr val="58002E">
                <a:alpha val="39998"/>
              </a:srgbClr>
            </a:outerShdw>
          </a:effectLst>
        </p:spPr>
        <p:txBody>
          <a:bodyPr lIns="68553" tIns="34276" rIns="68553" bIns="34276" anchor="ctr"/>
          <a:lstStyle/>
          <a:p>
            <a:pPr algn="ctr" defTabSz="685800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Tele-GroteskFet" pitchFamily="2" charset="0"/>
                <a:ea typeface="ＭＳ Ｐゴシック" pitchFamily="34" charset="-128"/>
                <a:cs typeface="Times New Roman" pitchFamily="18" charset="0"/>
                <a:sym typeface="Arial" pitchFamily="34" charset="0"/>
              </a:rPr>
              <a:t>Alice’s code</a:t>
            </a:r>
          </a:p>
        </p:txBody>
      </p:sp>
      <p:sp>
        <p:nvSpPr>
          <p:cNvPr id="24" name="AutoShape 38"/>
          <p:cNvSpPr>
            <a:spLocks/>
          </p:cNvSpPr>
          <p:nvPr/>
        </p:nvSpPr>
        <p:spPr bwMode="auto">
          <a:xfrm>
            <a:off x="7010400" y="4852988"/>
            <a:ext cx="533400" cy="381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rgbClr val="80808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Tw Cen MT"/>
              <a:ea typeface="ヒラギノ角ゴ ProN W3"/>
              <a:cs typeface="Times New Roman" pitchFamily="18" charset="0"/>
              <a:sym typeface="Arial" pitchFamily="34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6227763" y="2924175"/>
            <a:ext cx="1512887" cy="1081088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en-US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26" name="Rectangle 41"/>
          <p:cNvSpPr>
            <a:spLocks/>
          </p:cNvSpPr>
          <p:nvPr/>
        </p:nvSpPr>
        <p:spPr bwMode="auto">
          <a:xfrm>
            <a:off x="6219825" y="3227388"/>
            <a:ext cx="804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algn="ctr"/>
            <a:r>
              <a:rPr lang="en-US" sz="1600">
                <a:solidFill>
                  <a:prstClr val="black"/>
                </a:solidFill>
                <a:latin typeface="Tele-GroteskFet" pitchFamily="2" charset="0"/>
                <a:ea typeface="ヒラギノ角ゴ ProN W3"/>
                <a:cs typeface="Arial" pitchFamily="34" charset="0"/>
                <a:sym typeface="Arial" pitchFamily="34" charset="0"/>
              </a:rPr>
              <a:t>Decision?</a:t>
            </a:r>
          </a:p>
        </p:txBody>
      </p:sp>
      <p:sp>
        <p:nvSpPr>
          <p:cNvPr id="27" name="Rectangle 33"/>
          <p:cNvSpPr>
            <a:spLocks/>
          </p:cNvSpPr>
          <p:nvPr/>
        </p:nvSpPr>
        <p:spPr bwMode="auto">
          <a:xfrm>
            <a:off x="7061200" y="3371850"/>
            <a:ext cx="8620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prstClr val="black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  <a:sym typeface="Arial" pitchFamily="34" charset="0"/>
              </a:rPr>
              <a:t>OpenFlow</a:t>
            </a:r>
          </a:p>
          <a:p>
            <a:pPr marL="39688"/>
            <a:r>
              <a:rPr lang="en-US" sz="1600">
                <a:solidFill>
                  <a:prstClr val="black"/>
                </a:solidFill>
                <a:latin typeface="Tele-GroteskFet" pitchFamily="2" charset="0"/>
                <a:ea typeface="ＭＳ Ｐゴシック" pitchFamily="34" charset="-128"/>
                <a:cs typeface="Arial" pitchFamily="34" charset="0"/>
                <a:sym typeface="Arial" pitchFamily="34" charset="0"/>
              </a:rPr>
              <a:t>Protocol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343150" y="2070100"/>
            <a:ext cx="5441950" cy="2363788"/>
            <a:chOff x="1476" y="1304"/>
            <a:chExt cx="3428" cy="1489"/>
          </a:xfrm>
        </p:grpSpPr>
        <p:sp>
          <p:nvSpPr>
            <p:cNvPr id="29" name="Line 35"/>
            <p:cNvSpPr>
              <a:spLocks noChangeShapeType="1"/>
            </p:cNvSpPr>
            <p:nvPr/>
          </p:nvSpPr>
          <p:spPr bwMode="auto">
            <a:xfrm rot="10800000" flipH="1">
              <a:off x="3953" y="1843"/>
              <a:ext cx="951" cy="65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Tw Cen MT"/>
              </a:endParaRPr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 rot="10800000" flipH="1" flipV="1">
              <a:off x="3030" y="1304"/>
              <a:ext cx="1846" cy="40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Tw Cen MT"/>
              </a:endParaRPr>
            </a:p>
          </p:txBody>
        </p:sp>
        <p:sp>
          <p:nvSpPr>
            <p:cNvPr id="31" name="Line 37"/>
            <p:cNvSpPr>
              <a:spLocks noChangeShapeType="1"/>
            </p:cNvSpPr>
            <p:nvPr/>
          </p:nvSpPr>
          <p:spPr bwMode="auto">
            <a:xfrm rot="10800000" flipH="1">
              <a:off x="1476" y="1766"/>
              <a:ext cx="3400" cy="102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Tw Cen MT"/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822325" y="1812925"/>
            <a:ext cx="6257925" cy="2881313"/>
            <a:chOff x="518" y="1142"/>
            <a:chExt cx="3942" cy="1815"/>
          </a:xfrm>
        </p:grpSpPr>
        <p:sp>
          <p:nvSpPr>
            <p:cNvPr id="33" name="AutoShape 60"/>
            <p:cNvSpPr>
              <a:spLocks/>
            </p:cNvSpPr>
            <p:nvPr/>
          </p:nvSpPr>
          <p:spPr bwMode="auto">
            <a:xfrm>
              <a:off x="2074" y="1142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solidFill>
                    <a:prstClr val="black"/>
                  </a:solidFill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  <p:sp>
          <p:nvSpPr>
            <p:cNvPr id="34" name="AutoShape 60"/>
            <p:cNvSpPr>
              <a:spLocks/>
            </p:cNvSpPr>
            <p:nvPr/>
          </p:nvSpPr>
          <p:spPr bwMode="auto">
            <a:xfrm>
              <a:off x="518" y="2730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solidFill>
                    <a:prstClr val="black"/>
                  </a:solidFill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  <p:sp>
          <p:nvSpPr>
            <p:cNvPr id="35" name="AutoShape 60"/>
            <p:cNvSpPr>
              <a:spLocks/>
            </p:cNvSpPr>
            <p:nvPr/>
          </p:nvSpPr>
          <p:spPr bwMode="auto">
            <a:xfrm>
              <a:off x="3621" y="2730"/>
              <a:ext cx="839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CDCDC"/>
                </a:gs>
              </a:gsLst>
              <a:lin ang="5400000" scaled="1"/>
            </a:gradFill>
            <a:ln w="9525" algn="ctr">
              <a:solidFill>
                <a:srgbClr val="969696"/>
              </a:solidFill>
              <a:round/>
              <a:headEnd/>
              <a:tailEnd/>
            </a:ln>
            <a:effectLst>
              <a:outerShdw dist="38100" dir="5400000" algn="t" rotWithShape="0">
                <a:srgbClr val="000000">
                  <a:alpha val="39998"/>
                </a:srgbClr>
              </a:outerShdw>
            </a:effectLst>
          </p:spPr>
          <p:txBody>
            <a:bodyPr lIns="68553" tIns="34276" rIns="68553" bIns="34276" anchor="ctr"/>
            <a:lstStyle/>
            <a:p>
              <a:pPr algn="ctr" defTabSz="685800">
                <a:lnSpc>
                  <a:spcPct val="90000"/>
                </a:lnSpc>
              </a:pPr>
              <a:r>
                <a:rPr lang="en-US">
                  <a:solidFill>
                    <a:prstClr val="black"/>
                  </a:solidFill>
                  <a:latin typeface="Tele-GroteskFet" pitchFamily="2" charset="0"/>
                  <a:ea typeface="ヒラギノ角ゴ ProN W3"/>
                  <a:cs typeface="Times New Roman" pitchFamily="18" charset="0"/>
                  <a:sym typeface="Arial" pitchFamily="34" charset="0"/>
                </a:rPr>
                <a:t>Alice’s Rule</a:t>
              </a:r>
            </a:p>
          </p:txBody>
        </p:sp>
      </p:grpSp>
      <p:pic>
        <p:nvPicPr>
          <p:cNvPr id="36" name="Picture 35" descr="Logo-openflow Kop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354513"/>
            <a:ext cx="360362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Logo-openflow Kop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819275"/>
            <a:ext cx="360362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Logo-openflow Kop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341813"/>
            <a:ext cx="360363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772025"/>
            <a:ext cx="893762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764704"/>
            <a:ext cx="1584176" cy="36933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OF in action!</a:t>
            </a:r>
            <a:endParaRPr lang="en-US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58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0684 -0.1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0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 -0.13033 L -0.37465 -0.4768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-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9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465 -0.47686 L -0.71319 0.0796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2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 animBg="1"/>
      <p:bldP spid="14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6" grpId="0"/>
      <p:bldP spid="26" grpId="1"/>
      <p:bldP spid="26" grpId="2"/>
      <p:bldP spid="26" grpId="3"/>
      <p:bldP spid="27" grpId="0"/>
      <p:bldP spid="27" grpId="1"/>
      <p:bldP spid="27" grpId="2"/>
      <p:bldP spid="27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Protocol Versions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3493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632460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Source: </a:t>
            </a:r>
            <a:r>
              <a:rPr lang="en-US" sz="1200" dirty="0" err="1" smtClean="0">
                <a:solidFill>
                  <a:schemeClr val="bg1"/>
                </a:solidFill>
                <a:latin typeface="AdvTTfb4c0e58" charset="0"/>
              </a:rPr>
              <a:t>Kreutz</a:t>
            </a:r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dvTTf0f30265.I" charset="0"/>
              </a:rPr>
              <a:t>et al.</a:t>
            </a:r>
            <a:r>
              <a:rPr lang="en-US" sz="1200" dirty="0">
                <a:solidFill>
                  <a:schemeClr val="bg1"/>
                </a:solidFill>
                <a:latin typeface="AdvTTfb4c0e58" charset="0"/>
              </a:rPr>
              <a:t>: Software-Defined Networking: A Comprehensive </a:t>
            </a:r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Survey, Proceedings of IEEE 2015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2"/>
          <p:cNvSpPr>
            <a:spLocks noGrp="1"/>
          </p:cNvSpPr>
          <p:nvPr>
            <p:ph type="title"/>
          </p:nvPr>
        </p:nvSpPr>
        <p:spPr>
          <a:xfrm>
            <a:off x="319955" y="857251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7" y="2181225"/>
            <a:ext cx="6372225" cy="1876425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white"/>
              </a:solidFill>
            </a:endParaRPr>
          </a:p>
        </p:txBody>
      </p:sp>
      <p:pic>
        <p:nvPicPr>
          <p:cNvPr id="2457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280035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2288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6" y="33718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6" y="262890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6" y="2457450"/>
            <a:ext cx="1003300" cy="5000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6" y="2957513"/>
            <a:ext cx="1765300" cy="5715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767263" y="2776538"/>
            <a:ext cx="85725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89" y="2386012"/>
            <a:ext cx="2498725" cy="357188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6" y="2914650"/>
            <a:ext cx="1612900" cy="6143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31"/>
          <p:cNvSpPr txBox="1">
            <a:spLocks noChangeArrowheads="1"/>
          </p:cNvSpPr>
          <p:nvPr/>
        </p:nvSpPr>
        <p:spPr bwMode="auto">
          <a:xfrm>
            <a:off x="228600" y="2914660"/>
            <a:ext cx="2286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FF"/>
                </a:solidFill>
              </a:rPr>
              <a:t>Data plane: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prstClr val="black"/>
                </a:solidFill>
              </a:rPr>
              <a:t>Packet streaming</a:t>
            </a:r>
          </a:p>
        </p:txBody>
      </p:sp>
      <p:sp>
        <p:nvSpPr>
          <p:cNvPr id="24589" name="Rectangle 50"/>
          <p:cNvSpPr>
            <a:spLocks noChangeArrowheads="1"/>
          </p:cNvSpPr>
          <p:nvPr/>
        </p:nvSpPr>
        <p:spPr bwMode="auto">
          <a:xfrm>
            <a:off x="1295400" y="4142205"/>
            <a:ext cx="6858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FF"/>
                </a:solidFill>
                <a:latin typeface="Helvetica" charset="0"/>
                <a:ea typeface="ＭＳ Ｐゴシック" charset="0"/>
                <a:cs typeface="ＭＳ Ｐゴシック" charset="0"/>
              </a:rPr>
              <a:t>Forward, filter, buffer, mark, </a:t>
            </a:r>
          </a:p>
          <a:p>
            <a:pPr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FF"/>
                </a:solidFill>
                <a:latin typeface="Helvetica" charset="0"/>
                <a:ea typeface="ＭＳ Ｐゴシック" charset="0"/>
                <a:cs typeface="ＭＳ Ｐゴシック" charset="0"/>
              </a:rPr>
              <a:t>rate-limit, and measure packets</a:t>
            </a:r>
          </a:p>
        </p:txBody>
      </p:sp>
    </p:spTree>
    <p:extLst>
      <p:ext uri="{BB962C8B-B14F-4D97-AF65-F5344CB8AC3E}">
        <p14:creationId xmlns:p14="http://schemas.microsoft.com/office/powerpoint/2010/main" val="200020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enabled hardware and software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621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632460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Source: </a:t>
            </a:r>
            <a:r>
              <a:rPr lang="en-US" sz="1200" dirty="0" err="1" smtClean="0">
                <a:solidFill>
                  <a:schemeClr val="bg1"/>
                </a:solidFill>
                <a:latin typeface="AdvTTfb4c0e58" charset="0"/>
              </a:rPr>
              <a:t>Kreutz</a:t>
            </a:r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dvTTf0f30265.I" charset="0"/>
              </a:rPr>
              <a:t>et al.</a:t>
            </a:r>
            <a:r>
              <a:rPr lang="en-US" sz="1200" dirty="0">
                <a:solidFill>
                  <a:schemeClr val="bg1"/>
                </a:solidFill>
                <a:latin typeface="AdvTTfb4c0e58" charset="0"/>
              </a:rPr>
              <a:t>: Software-Defined Networking: A Comprehensive </a:t>
            </a:r>
            <a:r>
              <a:rPr lang="en-US" sz="1200" dirty="0" smtClean="0">
                <a:solidFill>
                  <a:schemeClr val="bg1"/>
                </a:solidFill>
                <a:latin typeface="AdvTTfb4c0e58" charset="0"/>
              </a:rPr>
              <a:t>Survey, Proceedings of IEEE 2015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vSwitch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8763000" cy="1801813"/>
          </a:xfrm>
        </p:spPr>
        <p:txBody>
          <a:bodyPr/>
          <a:lstStyle/>
          <a:p>
            <a:r>
              <a:rPr lang="en-US" sz="1800" dirty="0"/>
              <a:t>The Open </a:t>
            </a:r>
            <a:r>
              <a:rPr lang="en-US" sz="1800" dirty="0" err="1"/>
              <a:t>vSwitch</a:t>
            </a:r>
            <a:r>
              <a:rPr lang="en-US" sz="1800" dirty="0"/>
              <a:t> is a </a:t>
            </a:r>
            <a:r>
              <a:rPr lang="en-US" sz="1800" dirty="0" smtClean="0"/>
              <a:t>virtual </a:t>
            </a:r>
            <a:r>
              <a:rPr lang="en-US" sz="1800" dirty="0"/>
              <a:t>switch that's available as open source under the Apache 2.0 license. </a:t>
            </a:r>
            <a:endParaRPr lang="en-US" sz="1800" dirty="0" smtClean="0"/>
          </a:p>
          <a:p>
            <a:r>
              <a:rPr lang="en-US" sz="1800" dirty="0" smtClean="0"/>
              <a:t>Open </a:t>
            </a:r>
            <a:r>
              <a:rPr lang="en-US" sz="1800" dirty="0" err="1"/>
              <a:t>vSwitch</a:t>
            </a:r>
            <a:r>
              <a:rPr lang="en-US" sz="1800" dirty="0"/>
              <a:t> supports the leading open source hypervisor solutions, including Kernel-based VM (KVM), </a:t>
            </a:r>
            <a:r>
              <a:rPr lang="en-US" sz="1800" dirty="0" err="1"/>
              <a:t>VirtualBox</a:t>
            </a:r>
            <a:r>
              <a:rPr lang="en-US" sz="1800" dirty="0"/>
              <a:t>, Xen, and </a:t>
            </a:r>
            <a:r>
              <a:rPr lang="en-US" sz="1800" dirty="0" err="1"/>
              <a:t>XenServer</a:t>
            </a:r>
            <a:r>
              <a:rPr lang="en-US" sz="1800" dirty="0"/>
              <a:t>. It's also a drop-in replacement for the current Linux bridge module.</a:t>
            </a:r>
          </a:p>
          <a:p>
            <a:r>
              <a:rPr lang="en-US" sz="1800" dirty="0"/>
              <a:t>Open </a:t>
            </a:r>
            <a:r>
              <a:rPr lang="en-US" sz="1800" dirty="0" err="1"/>
              <a:t>vSwitch</a:t>
            </a:r>
            <a:r>
              <a:rPr lang="en-US" sz="1800" dirty="0"/>
              <a:t> consists of a switch daemon and companion kernel module that manages the flow-based switching. A variety of other daemons and utilities also exist for managing the switch (particularly from the perspective of </a:t>
            </a:r>
            <a:r>
              <a:rPr lang="en-US" sz="1800" dirty="0" err="1"/>
              <a:t>OpenFlow</a:t>
            </a:r>
            <a:r>
              <a:rPr lang="en-US" sz="1800" dirty="0"/>
              <a:t>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914400"/>
            <a:ext cx="5071939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88" y="838201"/>
            <a:ext cx="3793211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6324600"/>
            <a:ext cx="45961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www.ibm.com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developerworks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linux</a:t>
            </a:r>
            <a:r>
              <a:rPr lang="en-US" sz="1000" dirty="0">
                <a:solidFill>
                  <a:schemeClr val="bg1"/>
                </a:solidFill>
              </a:rPr>
              <a:t>/library/l-virtual-networking/</a:t>
            </a:r>
          </a:p>
        </p:txBody>
      </p:sp>
    </p:spTree>
    <p:extLst>
      <p:ext uri="{BB962C8B-B14F-4D97-AF65-F5344CB8AC3E}">
        <p14:creationId xmlns:p14="http://schemas.microsoft.com/office/powerpoint/2010/main" val="2071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2"/>
          <p:cNvSpPr>
            <a:spLocks noGrp="1"/>
          </p:cNvSpPr>
          <p:nvPr>
            <p:ph type="title"/>
          </p:nvPr>
        </p:nvSpPr>
        <p:spPr>
          <a:xfrm>
            <a:off x="337595" y="857251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7" y="3209925"/>
            <a:ext cx="6372225" cy="1876425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white"/>
              </a:solidFill>
            </a:endParaRPr>
          </a:p>
        </p:txBody>
      </p:sp>
      <p:pic>
        <p:nvPicPr>
          <p:cNvPr id="2662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382905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32575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6" y="44005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6" y="365760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6" y="3486150"/>
            <a:ext cx="1003300" cy="5000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6" y="3986213"/>
            <a:ext cx="1765300" cy="5715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767263" y="3805238"/>
            <a:ext cx="85725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89" y="3414712"/>
            <a:ext cx="2498725" cy="357188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6" y="3943350"/>
            <a:ext cx="1612900" cy="6143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6642" idx="1"/>
          </p:cNvCxnSpPr>
          <p:nvPr/>
        </p:nvCxnSpPr>
        <p:spPr bwMode="auto">
          <a:xfrm flipV="1">
            <a:off x="3124200" y="3143250"/>
            <a:ext cx="1524000" cy="461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5105400" y="3143250"/>
            <a:ext cx="2895600" cy="2905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3124200" y="3771900"/>
            <a:ext cx="2286000" cy="5238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V="1">
            <a:off x="5943600" y="3552825"/>
            <a:ext cx="1981200" cy="6762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6644" idx="0"/>
          </p:cNvCxnSpPr>
          <p:nvPr/>
        </p:nvCxnSpPr>
        <p:spPr>
          <a:xfrm rot="16200000" flipH="1">
            <a:off x="4781550" y="3314700"/>
            <a:ext cx="10287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41" name="Rounded Rectangle 28"/>
          <p:cNvSpPr>
            <a:spLocks noChangeArrowheads="1"/>
          </p:cNvSpPr>
          <p:nvPr/>
        </p:nvSpPr>
        <p:spPr bwMode="auto">
          <a:xfrm>
            <a:off x="2743200" y="36004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42" name="Rounded Rectangle 29"/>
          <p:cNvSpPr>
            <a:spLocks noChangeArrowheads="1"/>
          </p:cNvSpPr>
          <p:nvPr/>
        </p:nvSpPr>
        <p:spPr bwMode="auto">
          <a:xfrm>
            <a:off x="4648200" y="30289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43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44" name="Rounded Rectangle 32"/>
          <p:cNvSpPr>
            <a:spLocks noChangeArrowheads="1"/>
          </p:cNvSpPr>
          <p:nvPr/>
        </p:nvSpPr>
        <p:spPr bwMode="auto">
          <a:xfrm>
            <a:off x="5410200" y="41719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45" name="Rectangle 50"/>
          <p:cNvSpPr>
            <a:spLocks noChangeArrowheads="1"/>
          </p:cNvSpPr>
          <p:nvPr/>
        </p:nvSpPr>
        <p:spPr bwMode="auto">
          <a:xfrm>
            <a:off x="1295400" y="5170905"/>
            <a:ext cx="6858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FF0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Track topology changes, compute routes, install forwarding rules</a:t>
            </a:r>
          </a:p>
        </p:txBody>
      </p:sp>
      <p:sp>
        <p:nvSpPr>
          <p:cNvPr id="26646" name="TextBox 28"/>
          <p:cNvSpPr txBox="1">
            <a:spLocks noChangeArrowheads="1"/>
          </p:cNvSpPr>
          <p:nvPr/>
        </p:nvSpPr>
        <p:spPr bwMode="auto">
          <a:xfrm>
            <a:off x="152400" y="2634854"/>
            <a:ext cx="396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FF0000"/>
                </a:solidFill>
              </a:rPr>
              <a:t>Control plane: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prstClr val="black"/>
                </a:solidFill>
              </a:rPr>
              <a:t>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20213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/>
          <p:cNvSpPr>
            <a:spLocks noGrp="1"/>
          </p:cNvSpPr>
          <p:nvPr>
            <p:ph type="title"/>
          </p:nvPr>
        </p:nvSpPr>
        <p:spPr>
          <a:xfrm>
            <a:off x="311135" y="857251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7" y="3209925"/>
            <a:ext cx="6372225" cy="1876425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white"/>
              </a:solidFill>
            </a:endParaRPr>
          </a:p>
        </p:txBody>
      </p:sp>
      <p:pic>
        <p:nvPicPr>
          <p:cNvPr id="2867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382905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32575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6" y="4400571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6" y="3657604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6" y="3486150"/>
            <a:ext cx="1003300" cy="5000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6" y="3986213"/>
            <a:ext cx="1765300" cy="5715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767263" y="3805238"/>
            <a:ext cx="85725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89" y="3414712"/>
            <a:ext cx="2498725" cy="357188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6" y="3943350"/>
            <a:ext cx="1612900" cy="614363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8691" idx="1"/>
          </p:cNvCxnSpPr>
          <p:nvPr/>
        </p:nvCxnSpPr>
        <p:spPr bwMode="auto">
          <a:xfrm flipV="1">
            <a:off x="3124200" y="3143250"/>
            <a:ext cx="1524000" cy="461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5105400" y="3143250"/>
            <a:ext cx="2895600" cy="2905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3124200" y="3771900"/>
            <a:ext cx="2286000" cy="5238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V="1">
            <a:off x="5943600" y="3552825"/>
            <a:ext cx="1981200" cy="6762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8693" idx="0"/>
          </p:cNvCxnSpPr>
          <p:nvPr/>
        </p:nvCxnSpPr>
        <p:spPr>
          <a:xfrm rot="16200000" flipH="1">
            <a:off x="4781550" y="3314700"/>
            <a:ext cx="10287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89" name="Picture 10" descr="j029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14" y="1943100"/>
            <a:ext cx="1357313" cy="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0" name="Rounded Rectangle 28"/>
          <p:cNvSpPr>
            <a:spLocks noChangeArrowheads="1"/>
          </p:cNvSpPr>
          <p:nvPr/>
        </p:nvSpPr>
        <p:spPr bwMode="auto">
          <a:xfrm>
            <a:off x="2743200" y="36004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1" name="Rounded Rectangle 29"/>
          <p:cNvSpPr>
            <a:spLocks noChangeArrowheads="1"/>
          </p:cNvSpPr>
          <p:nvPr/>
        </p:nvSpPr>
        <p:spPr bwMode="auto">
          <a:xfrm>
            <a:off x="4648200" y="30289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2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3" name="Rounded Rectangle 32"/>
          <p:cNvSpPr>
            <a:spLocks noChangeArrowheads="1"/>
          </p:cNvSpPr>
          <p:nvPr/>
        </p:nvSpPr>
        <p:spPr bwMode="auto">
          <a:xfrm>
            <a:off x="5410200" y="41719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rot="10800000" flipV="1">
            <a:off x="5029200" y="2391966"/>
            <a:ext cx="1371600" cy="63698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28693" idx="0"/>
          </p:cNvCxnSpPr>
          <p:nvPr/>
        </p:nvCxnSpPr>
        <p:spPr bwMode="auto">
          <a:xfrm rot="10800000" flipV="1">
            <a:off x="5638800" y="2391966"/>
            <a:ext cx="762000" cy="177998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endCxn id="28692" idx="0"/>
          </p:cNvCxnSpPr>
          <p:nvPr/>
        </p:nvCxnSpPr>
        <p:spPr bwMode="auto">
          <a:xfrm rot="10800000" flipH="1" flipV="1">
            <a:off x="6400800" y="2391966"/>
            <a:ext cx="1752600" cy="10370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endCxn id="28690" idx="0"/>
          </p:cNvCxnSpPr>
          <p:nvPr/>
        </p:nvCxnSpPr>
        <p:spPr bwMode="auto">
          <a:xfrm rot="10800000" flipV="1">
            <a:off x="2971800" y="2391966"/>
            <a:ext cx="3429000" cy="120848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295400" y="5170905"/>
            <a:ext cx="6858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b="1" dirty="0">
                <a:solidFill>
                  <a:srgbClr val="00B050"/>
                </a:solidFill>
                <a:latin typeface="Helvetica" pitchFamily="1" charset="0"/>
                <a:ea typeface="ＭＳ Ｐゴシック" charset="0"/>
                <a:cs typeface="ＭＳ Ｐゴシック" charset="0"/>
              </a:rPr>
              <a:t>Collect measurements and configure the equipment</a:t>
            </a:r>
          </a:p>
        </p:txBody>
      </p:sp>
      <p:sp>
        <p:nvSpPr>
          <p:cNvPr id="28699" name="TextBox 28"/>
          <p:cNvSpPr txBox="1">
            <a:spLocks noChangeArrowheads="1"/>
          </p:cNvSpPr>
          <p:nvPr/>
        </p:nvSpPr>
        <p:spPr bwMode="auto">
          <a:xfrm>
            <a:off x="-76200" y="2057401"/>
            <a:ext cx="396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B050"/>
                </a:solidFill>
              </a:rPr>
              <a:t>Management plane: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</a:rPr>
              <a:t>     Human time scale</a:t>
            </a:r>
          </a:p>
        </p:txBody>
      </p:sp>
    </p:spTree>
    <p:extLst>
      <p:ext uri="{BB962C8B-B14F-4D97-AF65-F5344CB8AC3E}">
        <p14:creationId xmlns:p14="http://schemas.microsoft.com/office/powerpoint/2010/main" val="5010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304963" y="857250"/>
            <a:ext cx="7886700" cy="828957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+mn-lt"/>
              </a:rPr>
              <a:t>Example: Traditional </a:t>
            </a:r>
            <a:r>
              <a:rPr lang="en-US" altLang="zh-TW" b="1" dirty="0">
                <a:solidFill>
                  <a:srgbClr val="0000FF"/>
                </a:solidFill>
                <a:latin typeface="+mn-lt"/>
              </a:rPr>
              <a:t>Network Router</a:t>
            </a:r>
            <a:endParaRPr lang="zh-TW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1507" name="內容版面配置區 2"/>
          <p:cNvSpPr>
            <a:spLocks noGrp="1"/>
          </p:cNvSpPr>
          <p:nvPr>
            <p:ph idx="1"/>
          </p:nvPr>
        </p:nvSpPr>
        <p:spPr>
          <a:xfrm>
            <a:off x="1169593" y="1444228"/>
            <a:ext cx="6437709" cy="3394472"/>
          </a:xfrm>
        </p:spPr>
        <p:txBody>
          <a:bodyPr/>
          <a:lstStyle/>
          <a:p>
            <a:pPr eaLnBrk="1" hangingPunct="1"/>
            <a:r>
              <a:rPr lang="en-US" altLang="zh-TW" sz="1800" dirty="0" smtClean="0"/>
              <a:t>Router can be partitioned into </a:t>
            </a:r>
            <a:r>
              <a:rPr lang="en-US" altLang="zh-TW" sz="1800" dirty="0" smtClean="0">
                <a:solidFill>
                  <a:srgbClr val="C00000"/>
                </a:solidFill>
              </a:rPr>
              <a:t>control</a:t>
            </a:r>
            <a:r>
              <a:rPr lang="en-US" altLang="zh-TW" sz="1800" dirty="0" smtClean="0"/>
              <a:t> and </a:t>
            </a:r>
            <a:r>
              <a:rPr lang="en-US" altLang="zh-TW" sz="1800" dirty="0" smtClean="0">
                <a:solidFill>
                  <a:srgbClr val="C00000"/>
                </a:solidFill>
              </a:rPr>
              <a:t>data plane</a:t>
            </a:r>
          </a:p>
          <a:p>
            <a:pPr lvl="1" eaLnBrk="1" hangingPunct="1"/>
            <a:r>
              <a:rPr lang="en-US" altLang="zh-TW" sz="1800" dirty="0" smtClean="0"/>
              <a:t>Management plane/ configuration </a:t>
            </a:r>
          </a:p>
          <a:p>
            <a:pPr lvl="1" eaLnBrk="1" hangingPunct="1"/>
            <a:r>
              <a:rPr lang="en-US" altLang="zh-TW" sz="1800" dirty="0" smtClean="0"/>
              <a:t>Control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plane / Decision:  OSPF (Open Shortest Path First)</a:t>
            </a:r>
          </a:p>
          <a:p>
            <a:pPr lvl="1" eaLnBrk="1" hangingPunct="1"/>
            <a:r>
              <a:rPr lang="en-US" altLang="zh-TW" sz="1800" dirty="0" smtClean="0"/>
              <a:t>Data plane / Forwarding</a:t>
            </a:r>
          </a:p>
        </p:txBody>
      </p:sp>
      <p:grpSp>
        <p:nvGrpSpPr>
          <p:cNvPr id="21508" name="群組 3"/>
          <p:cNvGrpSpPr>
            <a:grpSpLocks/>
          </p:cNvGrpSpPr>
          <p:nvPr/>
        </p:nvGrpSpPr>
        <p:grpSpPr bwMode="auto">
          <a:xfrm>
            <a:off x="1118013" y="3341927"/>
            <a:ext cx="6642497" cy="2406253"/>
            <a:chOff x="179512" y="1274490"/>
            <a:chExt cx="8992542" cy="5583510"/>
          </a:xfrm>
        </p:grpSpPr>
        <p:sp>
          <p:nvSpPr>
            <p:cNvPr id="5" name="矩形 4"/>
            <p:cNvSpPr/>
            <p:nvPr/>
          </p:nvSpPr>
          <p:spPr>
            <a:xfrm>
              <a:off x="179512" y="1282777"/>
              <a:ext cx="2016431" cy="5575223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484466" y="1288303"/>
              <a:ext cx="4464840" cy="5569697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2697230" y="1796648"/>
              <a:ext cx="3960329" cy="112720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735915" y="3296821"/>
              <a:ext cx="3960329" cy="20775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3" name="文字方塊 8"/>
            <p:cNvSpPr txBox="1">
              <a:spLocks noChangeArrowheads="1"/>
            </p:cNvSpPr>
            <p:nvPr/>
          </p:nvSpPr>
          <p:spPr bwMode="auto">
            <a:xfrm>
              <a:off x="179512" y="1289322"/>
              <a:ext cx="1792525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Adjacent Router</a:t>
              </a:r>
              <a:endParaRPr kumimoji="0" lang="zh-TW" altLang="en-US" sz="135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4" name="文字方塊 9"/>
            <p:cNvSpPr txBox="1">
              <a:spLocks noChangeArrowheads="1"/>
            </p:cNvSpPr>
            <p:nvPr/>
          </p:nvSpPr>
          <p:spPr bwMode="auto">
            <a:xfrm>
              <a:off x="2489523" y="1316580"/>
              <a:ext cx="896176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Router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5" name="文字方塊 10"/>
            <p:cNvSpPr txBox="1">
              <a:spLocks noChangeArrowheads="1"/>
            </p:cNvSpPr>
            <p:nvPr/>
          </p:nvSpPr>
          <p:spPr bwMode="auto">
            <a:xfrm>
              <a:off x="2735965" y="1797981"/>
              <a:ext cx="2758667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Management/Policy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898712" y="2360249"/>
              <a:ext cx="3546082" cy="41993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Configuration / CLI / GUI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823268" y="3382465"/>
              <a:ext cx="1621527" cy="41993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Static routes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8" name="文字方塊 13"/>
            <p:cNvSpPr txBox="1">
              <a:spLocks noChangeArrowheads="1"/>
            </p:cNvSpPr>
            <p:nvPr/>
          </p:nvSpPr>
          <p:spPr bwMode="auto">
            <a:xfrm>
              <a:off x="2735965" y="3302175"/>
              <a:ext cx="1539750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Control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2906772" y="3935014"/>
              <a:ext cx="3031900" cy="41993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OSPF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2906772" y="4680956"/>
              <a:ext cx="1155700" cy="605042"/>
            </a:xfrm>
            <a:prstGeom prst="roundRect">
              <a:avLst/>
            </a:prstGeom>
            <a:solidFill>
              <a:srgbClr val="0B28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000" dirty="0">
                  <a:solidFill>
                    <a:srgbClr val="FFFFFF"/>
                  </a:solidFill>
                  <a:latin typeface="Calibri" panose="020F0502020204030204" pitchFamily="34" charset="0"/>
                </a:rPr>
                <a:t>Neighbor table</a:t>
              </a:r>
              <a:endParaRPr kumimoji="0" lang="zh-TW" altLang="en-US" sz="10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210762" y="4680956"/>
              <a:ext cx="1010634" cy="605042"/>
            </a:xfrm>
            <a:prstGeom prst="roundRect">
              <a:avLst/>
            </a:prstGeom>
            <a:solidFill>
              <a:srgbClr val="0B28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000" dirty="0">
                  <a:solidFill>
                    <a:srgbClr val="FFFFFF"/>
                  </a:solidFill>
                  <a:latin typeface="Calibri" panose="020F0502020204030204" pitchFamily="34" charset="0"/>
                </a:rPr>
                <a:t>Link state database</a:t>
              </a:r>
              <a:endParaRPr kumimoji="0" lang="zh-TW" altLang="en-US" sz="100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5432549" y="4680956"/>
              <a:ext cx="1012245" cy="605042"/>
            </a:xfrm>
            <a:prstGeom prst="roundRect">
              <a:avLst/>
            </a:prstGeom>
            <a:solidFill>
              <a:srgbClr val="0B28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000" dirty="0">
                  <a:solidFill>
                    <a:srgbClr val="FFFFFF"/>
                  </a:solidFill>
                  <a:latin typeface="Calibri" panose="020F0502020204030204" pitchFamily="34" charset="0"/>
                </a:rPr>
                <a:t>IP routing table</a:t>
              </a:r>
              <a:endParaRPr kumimoji="0" lang="zh-TW" altLang="en-US" sz="100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2735915" y="5589900"/>
              <a:ext cx="3960329" cy="100840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1003">
              <a:schemeClr val="dk2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4014116" y="5926955"/>
              <a:ext cx="2430678" cy="527684"/>
            </a:xfrm>
            <a:prstGeom prst="roundRect">
              <a:avLst/>
            </a:prstGeom>
            <a:solidFill>
              <a:srgbClr val="0B28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Forwarding table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25" name="文字方塊 20"/>
            <p:cNvSpPr txBox="1">
              <a:spLocks noChangeArrowheads="1"/>
            </p:cNvSpPr>
            <p:nvPr/>
          </p:nvSpPr>
          <p:spPr bwMode="auto">
            <a:xfrm>
              <a:off x="2716592" y="5608022"/>
              <a:ext cx="1275949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85830" y="3296821"/>
              <a:ext cx="1603796" cy="20775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405172" y="5589900"/>
              <a:ext cx="1603796" cy="100840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1003">
              <a:schemeClr val="dk2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28" name="文字方塊 23"/>
            <p:cNvSpPr txBox="1">
              <a:spLocks noChangeArrowheads="1"/>
            </p:cNvSpPr>
            <p:nvPr/>
          </p:nvSpPr>
          <p:spPr bwMode="auto">
            <a:xfrm>
              <a:off x="432176" y="5610581"/>
              <a:ext cx="1275949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29" name="文字方塊 24"/>
            <p:cNvSpPr txBox="1">
              <a:spLocks noChangeArrowheads="1"/>
            </p:cNvSpPr>
            <p:nvPr/>
          </p:nvSpPr>
          <p:spPr bwMode="auto">
            <a:xfrm>
              <a:off x="385737" y="3302175"/>
              <a:ext cx="1539750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Control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609877" y="3940540"/>
              <a:ext cx="1228234" cy="41993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OSPF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155623" y="1274490"/>
              <a:ext cx="2016431" cy="5575223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32" name="文字方塊 27"/>
            <p:cNvSpPr txBox="1">
              <a:spLocks noChangeArrowheads="1"/>
            </p:cNvSpPr>
            <p:nvPr/>
          </p:nvSpPr>
          <p:spPr bwMode="auto">
            <a:xfrm>
              <a:off x="7155830" y="1281906"/>
              <a:ext cx="1792525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Adjacent Router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7361941" y="3291295"/>
              <a:ext cx="1603796" cy="20748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7381283" y="5581611"/>
              <a:ext cx="1603796" cy="100840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1003">
              <a:schemeClr val="dk2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endParaRPr kumimoji="0" lang="zh-TW" altLang="en-US" sz="135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35" name="文字方塊 30"/>
            <p:cNvSpPr txBox="1">
              <a:spLocks noChangeArrowheads="1"/>
            </p:cNvSpPr>
            <p:nvPr/>
          </p:nvSpPr>
          <p:spPr bwMode="auto">
            <a:xfrm>
              <a:off x="7408494" y="5603165"/>
              <a:ext cx="1275949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36" name="文字方塊 31"/>
            <p:cNvSpPr txBox="1">
              <a:spLocks noChangeArrowheads="1"/>
            </p:cNvSpPr>
            <p:nvPr/>
          </p:nvSpPr>
          <p:spPr bwMode="auto">
            <a:xfrm>
              <a:off x="7362055" y="3294756"/>
              <a:ext cx="1539750" cy="69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1350" dirty="0">
                  <a:solidFill>
                    <a:prstClr val="black"/>
                  </a:solidFill>
                  <a:latin typeface="Calibri" panose="020F0502020204030204" pitchFamily="34" charset="0"/>
                </a:rPr>
                <a:t>Control plane</a:t>
              </a:r>
              <a:endParaRPr kumimoji="0" lang="zh-TW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7569870" y="3935014"/>
              <a:ext cx="1226623" cy="41993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350" dirty="0">
                  <a:solidFill>
                    <a:srgbClr val="FFFFFF"/>
                  </a:solidFill>
                  <a:latin typeface="Calibri" panose="020F0502020204030204" pitchFamily="34" charset="0"/>
                </a:rPr>
                <a:t>OSPF</a:t>
              </a:r>
              <a:endParaRPr kumimoji="0" lang="zh-TW" altLang="en-US" sz="135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4" name="直線單箭頭接點 33"/>
            <p:cNvCxnSpPr>
              <a:stCxn id="26" idx="3"/>
              <a:endCxn id="15" idx="1"/>
            </p:cNvCxnSpPr>
            <p:nvPr/>
          </p:nvCxnSpPr>
          <p:spPr>
            <a:xfrm flipV="1">
              <a:off x="1838111" y="4144983"/>
              <a:ext cx="1068661" cy="552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15" idx="3"/>
              <a:endCxn id="33" idx="1"/>
            </p:cNvCxnSpPr>
            <p:nvPr/>
          </p:nvCxnSpPr>
          <p:spPr>
            <a:xfrm>
              <a:off x="5938672" y="4144983"/>
              <a:ext cx="163119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23" idx="3"/>
              <a:endCxn id="19" idx="1"/>
            </p:cNvCxnSpPr>
            <p:nvPr/>
          </p:nvCxnSpPr>
          <p:spPr>
            <a:xfrm>
              <a:off x="2008968" y="6092720"/>
              <a:ext cx="726947" cy="0"/>
            </a:xfrm>
            <a:prstGeom prst="straightConnector1">
              <a:avLst/>
            </a:prstGeom>
            <a:ln>
              <a:solidFill>
                <a:srgbClr val="0B28FF"/>
              </a:solidFill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19" idx="3"/>
              <a:endCxn id="30" idx="1"/>
            </p:cNvCxnSpPr>
            <p:nvPr/>
          </p:nvCxnSpPr>
          <p:spPr>
            <a:xfrm flipV="1">
              <a:off x="6696244" y="6087195"/>
              <a:ext cx="685039" cy="5525"/>
            </a:xfrm>
            <a:prstGeom prst="straightConnector1">
              <a:avLst/>
            </a:prstGeom>
            <a:ln>
              <a:solidFill>
                <a:srgbClr val="0B28FF"/>
              </a:solidFill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5796828" y="2780186"/>
              <a:ext cx="0" cy="6022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>
              <a:off x="4215598" y="2769135"/>
              <a:ext cx="0" cy="12266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3340360" y="4360477"/>
              <a:ext cx="0" cy="3149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4397738" y="4368766"/>
              <a:ext cx="0" cy="31218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5748473" y="4368766"/>
              <a:ext cx="0" cy="3260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5650150" y="5285998"/>
              <a:ext cx="0" cy="6409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54521" y="2924944"/>
              <a:ext cx="1341638" cy="3657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1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Control Plane</a:t>
              </a:r>
              <a:endParaRPr kumimoji="0" lang="zh-TW" altLang="en-US" sz="110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6299727" y="3843844"/>
              <a:ext cx="0" cy="83711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1223713" y="5244811"/>
              <a:ext cx="1341638" cy="365770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12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User Plane</a:t>
              </a:r>
              <a:endParaRPr kumimoji="0" lang="zh-TW" altLang="en-US" sz="120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7" name="弧形接點 46"/>
            <p:cNvCxnSpPr/>
            <p:nvPr/>
          </p:nvCxnSpPr>
          <p:spPr>
            <a:xfrm rot="16200000" flipH="1">
              <a:off x="1795228" y="3485693"/>
              <a:ext cx="770805" cy="382010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弧形接點 47"/>
            <p:cNvCxnSpPr/>
            <p:nvPr/>
          </p:nvCxnSpPr>
          <p:spPr>
            <a:xfrm rot="16200000" flipH="1">
              <a:off x="1842992" y="5660773"/>
              <a:ext cx="580177" cy="477109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ular Callout 1"/>
          <p:cNvSpPr/>
          <p:nvPr/>
        </p:nvSpPr>
        <p:spPr>
          <a:xfrm>
            <a:off x="7498080" y="1600200"/>
            <a:ext cx="1543050" cy="617220"/>
          </a:xfrm>
          <a:prstGeom prst="wedgeRoundRectCallout">
            <a:avLst>
              <a:gd name="adj1" fmla="val -184728"/>
              <a:gd name="adj2" fmla="val 37916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Distributed automaton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305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traditional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to “program” a particular behavior is an extremely complicated task.</a:t>
            </a:r>
          </a:p>
          <a:p>
            <a:pPr lvl="1"/>
            <a:r>
              <a:rPr lang="en-US" dirty="0" smtClean="0"/>
              <a:t>Several hundred lines of configuration on each interface.</a:t>
            </a:r>
          </a:p>
          <a:p>
            <a:pPr lvl="1"/>
            <a:r>
              <a:rPr lang="en-US" dirty="0" smtClean="0"/>
              <a:t>Several parameters: routing, forwarding, keep-</a:t>
            </a:r>
            <a:r>
              <a:rPr lang="en-US" dirty="0" err="1" smtClean="0"/>
              <a:t>alives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Several very tough tradeoffs</a:t>
            </a:r>
          </a:p>
          <a:p>
            <a:pPr lvl="1"/>
            <a:r>
              <a:rPr lang="en-US" dirty="0" smtClean="0"/>
              <a:t>Fast recovery vs keep-alive traffic vs false positives</a:t>
            </a:r>
          </a:p>
          <a:p>
            <a:r>
              <a:rPr lang="en-US" dirty="0" smtClean="0"/>
              <a:t>Each router vendor has its own configuration language (command line interface)</a:t>
            </a:r>
          </a:p>
          <a:p>
            <a:r>
              <a:rPr lang="en-US" dirty="0" smtClean="0"/>
              <a:t>Features between router vendors do not work that easily.</a:t>
            </a:r>
          </a:p>
          <a:p>
            <a:r>
              <a:rPr lang="en-US" dirty="0" smtClean="0"/>
              <a:t>Every new feature from router vendor costs $$$$.</a:t>
            </a:r>
          </a:p>
        </p:txBody>
      </p:sp>
    </p:spTree>
    <p:extLst>
      <p:ext uri="{BB962C8B-B14F-4D97-AF65-F5344CB8AC3E}">
        <p14:creationId xmlns:p14="http://schemas.microsoft.com/office/powerpoint/2010/main" val="2002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2"/>
          <p:cNvSpPr>
            <a:spLocks noGrp="1"/>
          </p:cNvSpPr>
          <p:nvPr>
            <p:ph type="title"/>
          </p:nvPr>
        </p:nvSpPr>
        <p:spPr>
          <a:xfrm>
            <a:off x="316799" y="857250"/>
            <a:ext cx="8686800" cy="917144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Software Defined Networking (SDN)</a:t>
            </a:r>
          </a:p>
        </p:txBody>
      </p:sp>
      <p:sp>
        <p:nvSpPr>
          <p:cNvPr id="5" name="Cloud 4"/>
          <p:cNvSpPr/>
          <p:nvPr/>
        </p:nvSpPr>
        <p:spPr>
          <a:xfrm>
            <a:off x="1676402" y="3657600"/>
            <a:ext cx="6372225" cy="188595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white"/>
              </a:solidFill>
            </a:endParaRPr>
          </a:p>
        </p:txBody>
      </p:sp>
      <p:pic>
        <p:nvPicPr>
          <p:cNvPr id="3174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705225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4848246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4105296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2578101" y="3933825"/>
            <a:ext cx="1003300" cy="500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78101" y="4433888"/>
            <a:ext cx="17653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4048125"/>
            <a:ext cx="304800" cy="80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83101" y="3862387"/>
            <a:ext cx="2374900" cy="300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21301" y="4391025"/>
            <a:ext cx="1612900" cy="614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75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333896"/>
            <a:ext cx="977900" cy="3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625614" y="2707487"/>
            <a:ext cx="449263" cy="1635919"/>
          </a:xfrm>
          <a:custGeom>
            <a:avLst/>
            <a:gdLst>
              <a:gd name="connsiteX0" fmla="*/ 76808 w 448322"/>
              <a:gd name="connsiteY0" fmla="*/ 0 h 1784864"/>
              <a:gd name="connsiteX1" fmla="*/ 23334 w 448322"/>
              <a:gd name="connsiteY1" fmla="*/ 748631 h 1784864"/>
              <a:gd name="connsiteX2" fmla="*/ 411018 w 448322"/>
              <a:gd name="connsiteY2" fmla="*/ 1697789 h 1784864"/>
              <a:gd name="connsiteX3" fmla="*/ 411018 w 448322"/>
              <a:gd name="connsiteY3" fmla="*/ 1684421 h 17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black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371739" y="3027761"/>
            <a:ext cx="2111375" cy="1834753"/>
          </a:xfrm>
          <a:custGeom>
            <a:avLst/>
            <a:gdLst>
              <a:gd name="connsiteX0" fmla="*/ 0 w 2112210"/>
              <a:gd name="connsiteY0" fmla="*/ 0 h 2446421"/>
              <a:gd name="connsiteX1" fmla="*/ 454526 w 2112210"/>
              <a:gd name="connsiteY1" fmla="*/ 935790 h 2446421"/>
              <a:gd name="connsiteX2" fmla="*/ 1122947 w 2112210"/>
              <a:gd name="connsiteY2" fmla="*/ 1737895 h 2446421"/>
              <a:gd name="connsiteX3" fmla="*/ 2112210 w 2112210"/>
              <a:gd name="connsiteY3" fmla="*/ 2446421 h 244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black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438400" y="2767012"/>
            <a:ext cx="1524000" cy="1004888"/>
          </a:xfrm>
          <a:custGeom>
            <a:avLst/>
            <a:gdLst>
              <a:gd name="connsiteX0" fmla="*/ 0 w 1163053"/>
              <a:gd name="connsiteY0" fmla="*/ 0 h 1283369"/>
              <a:gd name="connsiteX1" fmla="*/ 561474 w 1163053"/>
              <a:gd name="connsiteY1" fmla="*/ 561474 h 1283369"/>
              <a:gd name="connsiteX2" fmla="*/ 1163053 w 1163053"/>
              <a:gd name="connsiteY2" fmla="*/ 1283369 h 12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black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505077" y="2587228"/>
            <a:ext cx="4733925" cy="1527572"/>
          </a:xfrm>
          <a:custGeom>
            <a:avLst/>
            <a:gdLst>
              <a:gd name="connsiteX0" fmla="*/ 0 w 4572000"/>
              <a:gd name="connsiteY0" fmla="*/ 0 h 1965158"/>
              <a:gd name="connsiteX1" fmla="*/ 2245895 w 4572000"/>
              <a:gd name="connsiteY1" fmla="*/ 708526 h 1965158"/>
              <a:gd name="connsiteX2" fmla="*/ 3569369 w 4572000"/>
              <a:gd name="connsiteY2" fmla="*/ 1243263 h 1965158"/>
              <a:gd name="connsiteX3" fmla="*/ 4572000 w 4572000"/>
              <a:gd name="connsiteY3" fmla="*/ 1965158 h 19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>
              <a:solidFill>
                <a:prstClr val="black"/>
              </a:solidFill>
            </a:endParaRPr>
          </a:p>
        </p:txBody>
      </p:sp>
      <p:sp>
        <p:nvSpPr>
          <p:cNvPr id="31760" name="TextBox 24"/>
          <p:cNvSpPr txBox="1">
            <a:spLocks noChangeArrowheads="1"/>
          </p:cNvSpPr>
          <p:nvPr/>
        </p:nvSpPr>
        <p:spPr bwMode="auto">
          <a:xfrm>
            <a:off x="5292013" y="2743201"/>
            <a:ext cx="2084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prstClr val="black"/>
                </a:solidFill>
              </a:rPr>
              <a:t>API to the data plane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prstClr val="black"/>
                </a:solidFill>
              </a:rPr>
              <a:t>(e.g., OpenFlow)</a:t>
            </a:r>
          </a:p>
        </p:txBody>
      </p:sp>
      <p:sp>
        <p:nvSpPr>
          <p:cNvPr id="31761" name="TextBox 25"/>
          <p:cNvSpPr txBox="1">
            <a:spLocks noChangeArrowheads="1"/>
          </p:cNvSpPr>
          <p:nvPr/>
        </p:nvSpPr>
        <p:spPr bwMode="auto">
          <a:xfrm>
            <a:off x="2874810" y="1885950"/>
            <a:ext cx="278954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2" name="TextBox 27"/>
          <p:cNvSpPr txBox="1">
            <a:spLocks noChangeArrowheads="1"/>
          </p:cNvSpPr>
          <p:nvPr/>
        </p:nvSpPr>
        <p:spPr bwMode="auto">
          <a:xfrm>
            <a:off x="7364093" y="4457700"/>
            <a:ext cx="10182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3" name="Rounded Rectangle 21"/>
          <p:cNvSpPr>
            <a:spLocks noChangeArrowheads="1"/>
          </p:cNvSpPr>
          <p:nvPr/>
        </p:nvSpPr>
        <p:spPr bwMode="auto">
          <a:xfrm>
            <a:off x="1600200" y="2228850"/>
            <a:ext cx="990600" cy="74295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500" b="1">
              <a:solidFill>
                <a:prstClr val="black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40575" y="2343151"/>
            <a:ext cx="7841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0000"/>
                </a:solidFill>
              </a:rPr>
              <a:t>Smart,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101039" y="3829051"/>
            <a:ext cx="782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FF"/>
                </a:solidFill>
              </a:rPr>
              <a:t>Dumb,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08409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0733" y="562968"/>
            <a:ext cx="8263715" cy="228996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Make it easy to “Program the network” </a:t>
            </a:r>
          </a:p>
          <a:p>
            <a:pPr marL="1028700" lvl="1">
              <a:buFont typeface="Arial" charset="0"/>
              <a:buChar char="•"/>
            </a:pPr>
            <a:r>
              <a:rPr lang="en-US" sz="2000" dirty="0" smtClean="0"/>
              <a:t>Centralize the control logic of the network</a:t>
            </a:r>
          </a:p>
          <a:p>
            <a:pPr marL="1028700" lvl="1">
              <a:buFont typeface="Arial" charset="0"/>
              <a:buChar char="•"/>
            </a:pPr>
            <a:r>
              <a:rPr lang="en-US" sz="2000" dirty="0" smtClean="0"/>
              <a:t>Use commodity hardware for user-plane</a:t>
            </a:r>
          </a:p>
          <a:p>
            <a:pPr marL="285750">
              <a:buFont typeface="Arial" charset="0"/>
              <a:buChar char="•"/>
            </a:pPr>
            <a:endParaRPr lang="en-US" sz="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Main drivers for SDN </a:t>
            </a:r>
            <a:endParaRPr lang="en-US" sz="1800" dirty="0"/>
          </a:p>
          <a:p>
            <a:pPr marL="1028700" lvl="1">
              <a:buFont typeface="Arial" charset="0"/>
              <a:buChar char="•"/>
            </a:pPr>
            <a:r>
              <a:rPr lang="en-US" sz="2000" dirty="0" smtClean="0"/>
              <a:t>Reduce cost of data-center networks</a:t>
            </a:r>
          </a:p>
          <a:p>
            <a:pPr marL="1028700" lvl="1">
              <a:buFont typeface="Arial" charset="0"/>
              <a:buChar char="•"/>
            </a:pPr>
            <a:r>
              <a:rPr lang="en-US" sz="2000" b="1" dirty="0" smtClean="0"/>
              <a:t>Network Multi-tenancy</a:t>
            </a:r>
            <a:r>
              <a:rPr lang="en-US" sz="2000" dirty="0" smtClean="0"/>
              <a:t>: Enable ability to share network with multiple tenants each with their own network topology.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Software Defined Networking = </a:t>
            </a:r>
            <a:r>
              <a:rPr lang="en-US" dirty="0" smtClean="0">
                <a:solidFill>
                  <a:srgbClr val="FF0000"/>
                </a:solidFill>
              </a:rPr>
              <a:t>Program the Network, Cheaply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1_Blank 1">
      <a:dk1>
        <a:srgbClr val="000000"/>
      </a:dk1>
      <a:lt1>
        <a:srgbClr val="FFFFFF"/>
      </a:lt1>
      <a:dk2>
        <a:srgbClr val="0079C2"/>
      </a:dk2>
      <a:lt2>
        <a:srgbClr val="808080"/>
      </a:lt2>
      <a:accent1>
        <a:srgbClr val="AFBD21"/>
      </a:accent1>
      <a:accent2>
        <a:srgbClr val="E51B24"/>
      </a:accent2>
      <a:accent3>
        <a:srgbClr val="FFFFFF"/>
      </a:accent3>
      <a:accent4>
        <a:srgbClr val="000000"/>
      </a:accent4>
      <a:accent5>
        <a:srgbClr val="D4DBAB"/>
      </a:accent5>
      <a:accent6>
        <a:srgbClr val="CF1720"/>
      </a:accent6>
      <a:hlink>
        <a:srgbClr val="70CEF5"/>
      </a:hlink>
      <a:folHlink>
        <a:srgbClr val="E270CD"/>
      </a:folHlink>
    </a:clrScheme>
    <a:fontScheme name="1_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1">
        <a:dk1>
          <a:srgbClr val="000000"/>
        </a:dk1>
        <a:lt1>
          <a:srgbClr val="FFFFFF"/>
        </a:lt1>
        <a:dk2>
          <a:srgbClr val="0079C2"/>
        </a:dk2>
        <a:lt2>
          <a:srgbClr val="808080"/>
        </a:lt2>
        <a:accent1>
          <a:srgbClr val="AFBD21"/>
        </a:accent1>
        <a:accent2>
          <a:srgbClr val="E51B24"/>
        </a:accent2>
        <a:accent3>
          <a:srgbClr val="FFFFFF"/>
        </a:accent3>
        <a:accent4>
          <a:srgbClr val="000000"/>
        </a:accent4>
        <a:accent5>
          <a:srgbClr val="D4DBAB"/>
        </a:accent5>
        <a:accent6>
          <a:srgbClr val="CF1720"/>
        </a:accent6>
        <a:hlink>
          <a:srgbClr val="70CEF5"/>
        </a:hlink>
        <a:folHlink>
          <a:srgbClr val="E270C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21457</TotalTime>
  <Words>1746</Words>
  <Application>Microsoft Macintosh PowerPoint</Application>
  <PresentationFormat>On-screen Show (4:3)</PresentationFormat>
  <Paragraphs>390</Paragraphs>
  <Slides>31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3" baseType="lpstr">
      <vt:lpstr>AdvTTf0f30265.I</vt:lpstr>
      <vt:lpstr>AdvTTfb4c0e58</vt:lpstr>
      <vt:lpstr>Arial</vt:lpstr>
      <vt:lpstr>Berlin Sans FB Demi</vt:lpstr>
      <vt:lpstr>Calibri</vt:lpstr>
      <vt:lpstr>Century Gothic</vt:lpstr>
      <vt:lpstr>Comic Sans MS</vt:lpstr>
      <vt:lpstr>Helvetica</vt:lpstr>
      <vt:lpstr>HY얕은샘물M</vt:lpstr>
      <vt:lpstr>Malgun Gothic</vt:lpstr>
      <vt:lpstr>MS PGothic</vt:lpstr>
      <vt:lpstr>ＭＳ Ｐゴシック</vt:lpstr>
      <vt:lpstr>Palatino Linotype</vt:lpstr>
      <vt:lpstr>PMingLiU</vt:lpstr>
      <vt:lpstr>SimSun</vt:lpstr>
      <vt:lpstr>Tahoma</vt:lpstr>
      <vt:lpstr>Tele-GroteskFet</vt:lpstr>
      <vt:lpstr>Times New Roman</vt:lpstr>
      <vt:lpstr>Tw Cen MT</vt:lpstr>
      <vt:lpstr>Wingdings</vt:lpstr>
      <vt:lpstr>ヒラギノ角ゴ ProN W3</vt:lpstr>
      <vt:lpstr>1_Blank</vt:lpstr>
      <vt:lpstr>Introduction to Software Defined Networks (SDN)</vt:lpstr>
      <vt:lpstr>Outline</vt:lpstr>
      <vt:lpstr>Traditional Computer Networks</vt:lpstr>
      <vt:lpstr>Traditional Computer Networks</vt:lpstr>
      <vt:lpstr>Traditional Computer Networks</vt:lpstr>
      <vt:lpstr>Example: Traditional Network Router</vt:lpstr>
      <vt:lpstr>Problems with traditional networks</vt:lpstr>
      <vt:lpstr>Software Defined Networking (SDN)</vt:lpstr>
      <vt:lpstr>PowerPoint Presentation</vt:lpstr>
      <vt:lpstr>Basic SDN Motivation!</vt:lpstr>
      <vt:lpstr>What “logic/box” is being centralized?</vt:lpstr>
      <vt:lpstr>SDN High Level Architecture</vt:lpstr>
      <vt:lpstr>PowerPoint Presentation</vt:lpstr>
      <vt:lpstr>PowerPoint Presentation</vt:lpstr>
      <vt:lpstr>PowerPoint Presentation</vt:lpstr>
      <vt:lpstr>Openflow Table</vt:lpstr>
      <vt:lpstr>Matching (OpenFlow v. 1.0)</vt:lpstr>
      <vt:lpstr>OF Tables</vt:lpstr>
      <vt:lpstr>PowerPoint Presentation</vt:lpstr>
      <vt:lpstr>PowerPoint Presentation</vt:lpstr>
      <vt:lpstr>The Actual Flow Table Looks Like</vt:lpstr>
      <vt:lpstr>OpenFlow Table: Basic Actions</vt:lpstr>
      <vt:lpstr>OpenFlow Table: Basic Stats</vt:lpstr>
      <vt:lpstr>Main Components of an OF Switch</vt:lpstr>
      <vt:lpstr>Main Components of an OF Switch</vt:lpstr>
      <vt:lpstr>Flow Tables and Entries</vt:lpstr>
      <vt:lpstr>PowerPoint Presentation</vt:lpstr>
      <vt:lpstr>PowerPoint Presentation</vt:lpstr>
      <vt:lpstr>Openflow Protocol Versions</vt:lpstr>
      <vt:lpstr>Openflow enabled hardware and software </vt:lpstr>
      <vt:lpstr>Open vSwitch</vt:lpstr>
    </vt:vector>
  </TitlesOfParts>
  <Company>Motorola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3GPP Specification Documents for LTE</dc:title>
  <dc:creator>Irfan Ali</dc:creator>
  <cp:lastModifiedBy>DCM-2</cp:lastModifiedBy>
  <cp:revision>211</cp:revision>
  <dcterms:created xsi:type="dcterms:W3CDTF">2010-12-23T14:48:49Z</dcterms:created>
  <dcterms:modified xsi:type="dcterms:W3CDTF">2017-04-18T11:14:05Z</dcterms:modified>
</cp:coreProperties>
</file>